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75" r:id="rId2"/>
    <p:sldId id="278" r:id="rId3"/>
    <p:sldId id="277" r:id="rId4"/>
    <p:sldId id="280" r:id="rId5"/>
    <p:sldId id="298" r:id="rId6"/>
    <p:sldId id="299" r:id="rId7"/>
    <p:sldId id="300" r:id="rId8"/>
    <p:sldId id="301" r:id="rId9"/>
    <p:sldId id="302" r:id="rId10"/>
    <p:sldId id="303" r:id="rId11"/>
    <p:sldId id="296" r:id="rId12"/>
    <p:sldId id="297" r:id="rId13"/>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2400" b="1" i="0" u="none" strike="noStrike" cap="none" spc="-1" normalizeH="0" baseline="0">
        <a:ln>
          <a:noFill/>
        </a:ln>
        <a:solidFill>
          <a:srgbClr val="000000"/>
        </a:solidFill>
        <a:effectLst/>
        <a:uFill>
          <a:solidFill>
            <a:srgbClr val="FFFFFF"/>
          </a:solidFill>
        </a:uFill>
        <a:latin typeface="Trebuchet MS"/>
        <a:ea typeface="Trebuchet MS"/>
        <a:cs typeface="Trebuchet MS"/>
        <a:sym typeface="Trebuchet MS"/>
      </a:defRPr>
    </a:lvl1pPr>
    <a:lvl2pPr marL="0" marR="0" indent="0" algn="ctr" defTabSz="914400" rtl="0" fontAlgn="auto" latinLnBrk="0" hangingPunct="0">
      <a:lnSpc>
        <a:spcPct val="100000"/>
      </a:lnSpc>
      <a:spcBef>
        <a:spcPts val="0"/>
      </a:spcBef>
      <a:spcAft>
        <a:spcPts val="0"/>
      </a:spcAft>
      <a:buClrTx/>
      <a:buSzTx/>
      <a:buFontTx/>
      <a:buNone/>
      <a:tabLst/>
      <a:defRPr kumimoji="0" sz="2400" b="1" i="0" u="none" strike="noStrike" cap="none" spc="-1" normalizeH="0" baseline="0">
        <a:ln>
          <a:noFill/>
        </a:ln>
        <a:solidFill>
          <a:srgbClr val="000000"/>
        </a:solidFill>
        <a:effectLst/>
        <a:uFill>
          <a:solidFill>
            <a:srgbClr val="FFFFFF"/>
          </a:solidFill>
        </a:uFill>
        <a:latin typeface="Trebuchet MS"/>
        <a:ea typeface="Trebuchet MS"/>
        <a:cs typeface="Trebuchet MS"/>
        <a:sym typeface="Trebuchet MS"/>
      </a:defRPr>
    </a:lvl2pPr>
    <a:lvl3pPr marL="0" marR="0" indent="0" algn="ctr" defTabSz="914400" rtl="0" fontAlgn="auto" latinLnBrk="0" hangingPunct="0">
      <a:lnSpc>
        <a:spcPct val="100000"/>
      </a:lnSpc>
      <a:spcBef>
        <a:spcPts val="0"/>
      </a:spcBef>
      <a:spcAft>
        <a:spcPts val="0"/>
      </a:spcAft>
      <a:buClrTx/>
      <a:buSzTx/>
      <a:buFontTx/>
      <a:buNone/>
      <a:tabLst/>
      <a:defRPr kumimoji="0" sz="2400" b="1" i="0" u="none" strike="noStrike" cap="none" spc="-1" normalizeH="0" baseline="0">
        <a:ln>
          <a:noFill/>
        </a:ln>
        <a:solidFill>
          <a:srgbClr val="000000"/>
        </a:solidFill>
        <a:effectLst/>
        <a:uFill>
          <a:solidFill>
            <a:srgbClr val="FFFFFF"/>
          </a:solidFill>
        </a:uFill>
        <a:latin typeface="Trebuchet MS"/>
        <a:ea typeface="Trebuchet MS"/>
        <a:cs typeface="Trebuchet MS"/>
        <a:sym typeface="Trebuchet MS"/>
      </a:defRPr>
    </a:lvl3pPr>
    <a:lvl4pPr marL="0" marR="0" indent="0" algn="ctr" defTabSz="914400" rtl="0" fontAlgn="auto" latinLnBrk="0" hangingPunct="0">
      <a:lnSpc>
        <a:spcPct val="100000"/>
      </a:lnSpc>
      <a:spcBef>
        <a:spcPts val="0"/>
      </a:spcBef>
      <a:spcAft>
        <a:spcPts val="0"/>
      </a:spcAft>
      <a:buClrTx/>
      <a:buSzTx/>
      <a:buFontTx/>
      <a:buNone/>
      <a:tabLst/>
      <a:defRPr kumimoji="0" sz="2400" b="1" i="0" u="none" strike="noStrike" cap="none" spc="-1" normalizeH="0" baseline="0">
        <a:ln>
          <a:noFill/>
        </a:ln>
        <a:solidFill>
          <a:srgbClr val="000000"/>
        </a:solidFill>
        <a:effectLst/>
        <a:uFill>
          <a:solidFill>
            <a:srgbClr val="FFFFFF"/>
          </a:solidFill>
        </a:uFill>
        <a:latin typeface="Trebuchet MS"/>
        <a:ea typeface="Trebuchet MS"/>
        <a:cs typeface="Trebuchet MS"/>
        <a:sym typeface="Trebuchet MS"/>
      </a:defRPr>
    </a:lvl4pPr>
    <a:lvl5pPr marL="0" marR="0" indent="0" algn="ctr" defTabSz="914400" rtl="0" fontAlgn="auto" latinLnBrk="0" hangingPunct="0">
      <a:lnSpc>
        <a:spcPct val="100000"/>
      </a:lnSpc>
      <a:spcBef>
        <a:spcPts val="0"/>
      </a:spcBef>
      <a:spcAft>
        <a:spcPts val="0"/>
      </a:spcAft>
      <a:buClrTx/>
      <a:buSzTx/>
      <a:buFontTx/>
      <a:buNone/>
      <a:tabLst/>
      <a:defRPr kumimoji="0" sz="2400" b="1" i="0" u="none" strike="noStrike" cap="none" spc="-1" normalizeH="0" baseline="0">
        <a:ln>
          <a:noFill/>
        </a:ln>
        <a:solidFill>
          <a:srgbClr val="000000"/>
        </a:solidFill>
        <a:effectLst/>
        <a:uFill>
          <a:solidFill>
            <a:srgbClr val="FFFFFF"/>
          </a:solidFill>
        </a:uFill>
        <a:latin typeface="Trebuchet MS"/>
        <a:ea typeface="Trebuchet MS"/>
        <a:cs typeface="Trebuchet MS"/>
        <a:sym typeface="Trebuchet MS"/>
      </a:defRPr>
    </a:lvl5pPr>
    <a:lvl6pPr marL="0" marR="0" indent="0" algn="ctr" defTabSz="914400" rtl="0" fontAlgn="auto" latinLnBrk="0" hangingPunct="0">
      <a:lnSpc>
        <a:spcPct val="100000"/>
      </a:lnSpc>
      <a:spcBef>
        <a:spcPts val="0"/>
      </a:spcBef>
      <a:spcAft>
        <a:spcPts val="0"/>
      </a:spcAft>
      <a:buClrTx/>
      <a:buSzTx/>
      <a:buFontTx/>
      <a:buNone/>
      <a:tabLst/>
      <a:defRPr kumimoji="0" sz="2400" b="1" i="0" u="none" strike="noStrike" cap="none" spc="-1" normalizeH="0" baseline="0">
        <a:ln>
          <a:noFill/>
        </a:ln>
        <a:solidFill>
          <a:srgbClr val="000000"/>
        </a:solidFill>
        <a:effectLst/>
        <a:uFill>
          <a:solidFill>
            <a:srgbClr val="FFFFFF"/>
          </a:solidFill>
        </a:uFill>
        <a:latin typeface="Trebuchet MS"/>
        <a:ea typeface="Trebuchet MS"/>
        <a:cs typeface="Trebuchet MS"/>
        <a:sym typeface="Trebuchet MS"/>
      </a:defRPr>
    </a:lvl6pPr>
    <a:lvl7pPr marL="0" marR="0" indent="0" algn="ctr" defTabSz="914400" rtl="0" fontAlgn="auto" latinLnBrk="0" hangingPunct="0">
      <a:lnSpc>
        <a:spcPct val="100000"/>
      </a:lnSpc>
      <a:spcBef>
        <a:spcPts val="0"/>
      </a:spcBef>
      <a:spcAft>
        <a:spcPts val="0"/>
      </a:spcAft>
      <a:buClrTx/>
      <a:buSzTx/>
      <a:buFontTx/>
      <a:buNone/>
      <a:tabLst/>
      <a:defRPr kumimoji="0" sz="2400" b="1" i="0" u="none" strike="noStrike" cap="none" spc="-1" normalizeH="0" baseline="0">
        <a:ln>
          <a:noFill/>
        </a:ln>
        <a:solidFill>
          <a:srgbClr val="000000"/>
        </a:solidFill>
        <a:effectLst/>
        <a:uFill>
          <a:solidFill>
            <a:srgbClr val="FFFFFF"/>
          </a:solidFill>
        </a:uFill>
        <a:latin typeface="Trebuchet MS"/>
        <a:ea typeface="Trebuchet MS"/>
        <a:cs typeface="Trebuchet MS"/>
        <a:sym typeface="Trebuchet MS"/>
      </a:defRPr>
    </a:lvl7pPr>
    <a:lvl8pPr marL="0" marR="0" indent="0" algn="ctr" defTabSz="914400" rtl="0" fontAlgn="auto" latinLnBrk="0" hangingPunct="0">
      <a:lnSpc>
        <a:spcPct val="100000"/>
      </a:lnSpc>
      <a:spcBef>
        <a:spcPts val="0"/>
      </a:spcBef>
      <a:spcAft>
        <a:spcPts val="0"/>
      </a:spcAft>
      <a:buClrTx/>
      <a:buSzTx/>
      <a:buFontTx/>
      <a:buNone/>
      <a:tabLst/>
      <a:defRPr kumimoji="0" sz="2400" b="1" i="0" u="none" strike="noStrike" cap="none" spc="-1" normalizeH="0" baseline="0">
        <a:ln>
          <a:noFill/>
        </a:ln>
        <a:solidFill>
          <a:srgbClr val="000000"/>
        </a:solidFill>
        <a:effectLst/>
        <a:uFill>
          <a:solidFill>
            <a:srgbClr val="FFFFFF"/>
          </a:solidFill>
        </a:uFill>
        <a:latin typeface="Trebuchet MS"/>
        <a:ea typeface="Trebuchet MS"/>
        <a:cs typeface="Trebuchet MS"/>
        <a:sym typeface="Trebuchet MS"/>
      </a:defRPr>
    </a:lvl8pPr>
    <a:lvl9pPr marL="0" marR="0" indent="0" algn="ctr" defTabSz="914400" rtl="0" fontAlgn="auto" latinLnBrk="0" hangingPunct="0">
      <a:lnSpc>
        <a:spcPct val="100000"/>
      </a:lnSpc>
      <a:spcBef>
        <a:spcPts val="0"/>
      </a:spcBef>
      <a:spcAft>
        <a:spcPts val="0"/>
      </a:spcAft>
      <a:buClrTx/>
      <a:buSzTx/>
      <a:buFontTx/>
      <a:buNone/>
      <a:tabLst/>
      <a:defRPr kumimoji="0" sz="2400" b="1" i="0" u="none" strike="noStrike" cap="none" spc="-1" normalizeH="0" baseline="0">
        <a:ln>
          <a:noFill/>
        </a:ln>
        <a:solidFill>
          <a:srgbClr val="000000"/>
        </a:solidFill>
        <a:effectLst/>
        <a:uFill>
          <a:solidFill>
            <a:srgbClr val="FFFFFF"/>
          </a:solidFill>
        </a:uFill>
        <a:latin typeface="Trebuchet MS"/>
        <a:ea typeface="Trebuchet MS"/>
        <a:cs typeface="Trebuchet MS"/>
        <a:sym typeface="Trebuchet MS"/>
      </a:defRPr>
    </a:lvl9pPr>
  </p:defaultTextStyle>
  <p:extLst>
    <p:ext uri="{EFAFB233-063F-42B5-8137-9DF3F51BA10A}">
      <p15:sldGuideLst xmlns:p15="http://schemas.microsoft.com/office/powerpoint/2012/main">
        <p15:guide id="1" orient="horz" pos="240">
          <p15:clr>
            <a:srgbClr val="A4A3A4"/>
          </p15:clr>
        </p15:guide>
        <p15:guide id="2" orient="horz" pos="672">
          <p15:clr>
            <a:srgbClr val="A4A3A4"/>
          </p15:clr>
        </p15:guide>
        <p15:guide id="3" orient="horz" pos="1248">
          <p15:clr>
            <a:srgbClr val="A4A3A4"/>
          </p15:clr>
        </p15:guide>
        <p15:guide id="4" pos="144">
          <p15:clr>
            <a:srgbClr val="A4A3A4"/>
          </p15:clr>
        </p15:guide>
        <p15:guide id="5" pos="2880">
          <p15:clr>
            <a:srgbClr val="A4A3A4"/>
          </p15:clr>
        </p15:guide>
        <p15:guide id="6" pos="5616">
          <p15:clr>
            <a:srgbClr val="A4A3A4"/>
          </p15:clr>
        </p15:guide>
        <p15:guide id="7" pos="1536">
          <p15:clr>
            <a:srgbClr val="A4A3A4"/>
          </p15:clr>
        </p15:guide>
        <p15:guide id="8" pos="1632">
          <p15:clr>
            <a:srgbClr val="A4A3A4"/>
          </p15:clr>
        </p15:guide>
        <p15:guide id="9" orient="horz">
          <p15:clr>
            <a:srgbClr val="A4A3A4"/>
          </p15:clr>
        </p15:guide>
        <p15:guide id="10" orient="horz" pos="504">
          <p15:clr>
            <a:srgbClr val="A4A3A4"/>
          </p15:clr>
        </p15:guide>
        <p15:guide id="11" orient="horz" pos="936">
          <p15:clr>
            <a:srgbClr val="A4A3A4"/>
          </p15:clr>
        </p15:guide>
        <p15:guide id="12" pos="53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94660"/>
  </p:normalViewPr>
  <p:slideViewPr>
    <p:cSldViewPr showGuides="1">
      <p:cViewPr varScale="1">
        <p:scale>
          <a:sx n="88" d="100"/>
          <a:sy n="88" d="100"/>
        </p:scale>
        <p:origin x="712" y="56"/>
      </p:cViewPr>
      <p:guideLst>
        <p:guide orient="horz" pos="240"/>
        <p:guide orient="horz" pos="672"/>
        <p:guide orient="horz" pos="1248"/>
        <p:guide pos="144"/>
        <p:guide pos="2880"/>
        <p:guide pos="5616"/>
        <p:guide pos="1536"/>
        <p:guide pos="1632"/>
        <p:guide orient="horz"/>
        <p:guide orient="horz" pos="504"/>
        <p:guide orient="horz" pos="936"/>
        <p:guide pos="5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74" name="Shape 27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171844050"/>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Helvetica Neue"/>
      </a:defRPr>
    </a:lvl1pPr>
    <a:lvl2pPr indent="228600" latinLnBrk="0">
      <a:defRPr sz="1200">
        <a:latin typeface="+mj-lt"/>
        <a:ea typeface="+mj-ea"/>
        <a:cs typeface="+mj-cs"/>
        <a:sym typeface="Helvetica Neue"/>
      </a:defRPr>
    </a:lvl2pPr>
    <a:lvl3pPr indent="457200" latinLnBrk="0">
      <a:defRPr sz="1200">
        <a:latin typeface="+mj-lt"/>
        <a:ea typeface="+mj-ea"/>
        <a:cs typeface="+mj-cs"/>
        <a:sym typeface="Helvetica Neue"/>
      </a:defRPr>
    </a:lvl3pPr>
    <a:lvl4pPr indent="685800" latinLnBrk="0">
      <a:defRPr sz="1200">
        <a:latin typeface="+mj-lt"/>
        <a:ea typeface="+mj-ea"/>
        <a:cs typeface="+mj-cs"/>
        <a:sym typeface="Helvetica Neue"/>
      </a:defRPr>
    </a:lvl4pPr>
    <a:lvl5pPr indent="914400" latinLnBrk="0">
      <a:defRPr sz="1200">
        <a:latin typeface="+mj-lt"/>
        <a:ea typeface="+mj-ea"/>
        <a:cs typeface="+mj-cs"/>
        <a:sym typeface="Helvetica Neue"/>
      </a:defRPr>
    </a:lvl5pPr>
    <a:lvl6pPr indent="1143000" latinLnBrk="0">
      <a:defRPr sz="1200">
        <a:latin typeface="+mj-lt"/>
        <a:ea typeface="+mj-ea"/>
        <a:cs typeface="+mj-cs"/>
        <a:sym typeface="Helvetica Neue"/>
      </a:defRPr>
    </a:lvl6pPr>
    <a:lvl7pPr indent="1371600" latinLnBrk="0">
      <a:defRPr sz="1200">
        <a:latin typeface="+mj-lt"/>
        <a:ea typeface="+mj-ea"/>
        <a:cs typeface="+mj-cs"/>
        <a:sym typeface="Helvetica Neue"/>
      </a:defRPr>
    </a:lvl7pPr>
    <a:lvl8pPr indent="1600200" latinLnBrk="0">
      <a:defRPr sz="1200">
        <a:latin typeface="+mj-lt"/>
        <a:ea typeface="+mj-ea"/>
        <a:cs typeface="+mj-cs"/>
        <a:sym typeface="Helvetica Neue"/>
      </a:defRPr>
    </a:lvl8pPr>
    <a:lvl9pPr indent="1828800" latinLnBrk="0">
      <a:defRPr sz="1200">
        <a:latin typeface="+mj-lt"/>
        <a:ea typeface="+mj-ea"/>
        <a:cs typeface="+mj-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http://www.colormarketing.org/"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8" name="Title Text"/>
          <p:cNvSpPr txBox="1">
            <a:spLocks noGrp="1"/>
          </p:cNvSpPr>
          <p:nvPr>
            <p:ph type="title"/>
          </p:nvPr>
        </p:nvSpPr>
        <p:spPr>
          <a:xfrm>
            <a:off x="457201" y="205200"/>
            <a:ext cx="8229241" cy="858601"/>
          </a:xfrm>
          <a:prstGeom prst="rect">
            <a:avLst/>
          </a:prstGeom>
        </p:spPr>
        <p:txBody>
          <a:bodyPr>
            <a:normAutofit/>
          </a:bodyPr>
          <a:lstStyle/>
          <a:p>
            <a:r>
              <a:t>Title Text</a:t>
            </a:r>
          </a:p>
        </p:txBody>
      </p:sp>
      <p:sp>
        <p:nvSpPr>
          <p:cNvPr id="19" name="Body Level One…"/>
          <p:cNvSpPr txBox="1">
            <a:spLocks noGrp="1"/>
          </p:cNvSpPr>
          <p:nvPr>
            <p:ph type="body" idx="1"/>
          </p:nvPr>
        </p:nvSpPr>
        <p:spPr>
          <a:xfrm>
            <a:off x="457201" y="1203389"/>
            <a:ext cx="8229241" cy="2982962"/>
          </a:xfrm>
          <a:prstGeom prst="rect">
            <a:avLst/>
          </a:prstGeom>
        </p:spPr>
        <p:txBody>
          <a:bodyPr anchor="ctr">
            <a:normAutofit/>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4 Content">
    <p:spTree>
      <p:nvGrpSpPr>
        <p:cNvPr id="1" name=""/>
        <p:cNvGrpSpPr/>
        <p:nvPr/>
      </p:nvGrpSpPr>
      <p:grpSpPr>
        <a:xfrm>
          <a:off x="0" y="0"/>
          <a:ext cx="0" cy="0"/>
          <a:chOff x="0" y="0"/>
          <a:chExt cx="0" cy="0"/>
        </a:xfrm>
      </p:grpSpPr>
      <p:sp>
        <p:nvSpPr>
          <p:cNvPr id="105" name="Title Text"/>
          <p:cNvSpPr txBox="1">
            <a:spLocks noGrp="1"/>
          </p:cNvSpPr>
          <p:nvPr>
            <p:ph type="title"/>
          </p:nvPr>
        </p:nvSpPr>
        <p:spPr>
          <a:xfrm>
            <a:off x="457201" y="205200"/>
            <a:ext cx="8229241" cy="858601"/>
          </a:xfrm>
          <a:prstGeom prst="rect">
            <a:avLst/>
          </a:prstGeom>
        </p:spPr>
        <p:txBody>
          <a:bodyPr>
            <a:normAutofit/>
          </a:bodyPr>
          <a:lstStyle/>
          <a:p>
            <a:r>
              <a:t>Title Text</a:t>
            </a:r>
          </a:p>
        </p:txBody>
      </p:sp>
      <p:sp>
        <p:nvSpPr>
          <p:cNvPr id="106" name="Body Level One…"/>
          <p:cNvSpPr txBox="1">
            <a:spLocks noGrp="1"/>
          </p:cNvSpPr>
          <p:nvPr>
            <p:ph type="body" sz="quarter" idx="1"/>
          </p:nvPr>
        </p:nvSpPr>
        <p:spPr>
          <a:xfrm>
            <a:off x="457200" y="1203389"/>
            <a:ext cx="4015800" cy="1422632"/>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7" name="PlaceHolder 3"/>
          <p:cNvSpPr/>
          <p:nvPr/>
        </p:nvSpPr>
        <p:spPr>
          <a:xfrm>
            <a:off x="4674239" y="1203389"/>
            <a:ext cx="4015800" cy="1422632"/>
          </a:xfrm>
          <a:prstGeom prst="rect">
            <a:avLst/>
          </a:prstGeom>
          <a:ln w="12700">
            <a:miter lim="400000"/>
          </a:ln>
        </p:spPr>
        <p:txBody>
          <a:bodyPr lIns="0" tIns="0" rIns="0" bIns="0">
            <a:normAutofit/>
          </a:bodyPr>
          <a:lstStyle/>
          <a:p>
            <a:pPr marL="431999" indent="-323999" algn="l">
              <a:buClr>
                <a:srgbClr val="000000"/>
              </a:buClr>
              <a:buSzPct val="45000"/>
              <a:buChar char="●"/>
              <a:defRPr sz="3200" b="0" spc="-100">
                <a:latin typeface="Arial"/>
                <a:ea typeface="Arial"/>
                <a:cs typeface="Arial"/>
                <a:sym typeface="Arial"/>
              </a:defRPr>
            </a:pPr>
            <a:endParaRPr dirty="0"/>
          </a:p>
        </p:txBody>
      </p:sp>
      <p:sp>
        <p:nvSpPr>
          <p:cNvPr id="108" name="PlaceHolder 4"/>
          <p:cNvSpPr/>
          <p:nvPr/>
        </p:nvSpPr>
        <p:spPr>
          <a:xfrm>
            <a:off x="4674239" y="2761560"/>
            <a:ext cx="4015800" cy="1422631"/>
          </a:xfrm>
          <a:prstGeom prst="rect">
            <a:avLst/>
          </a:prstGeom>
          <a:ln w="12700">
            <a:miter lim="400000"/>
          </a:ln>
        </p:spPr>
        <p:txBody>
          <a:bodyPr lIns="0" tIns="0" rIns="0" bIns="0">
            <a:normAutofit/>
          </a:bodyPr>
          <a:lstStyle/>
          <a:p>
            <a:pPr marL="431999" indent="-323999" algn="l">
              <a:buClr>
                <a:srgbClr val="000000"/>
              </a:buClr>
              <a:buSzPct val="45000"/>
              <a:buChar char="●"/>
              <a:defRPr sz="3200" b="0" spc="-100">
                <a:latin typeface="Arial"/>
                <a:ea typeface="Arial"/>
                <a:cs typeface="Arial"/>
                <a:sym typeface="Arial"/>
              </a:defRPr>
            </a:pPr>
            <a:endParaRPr dirty="0"/>
          </a:p>
        </p:txBody>
      </p:sp>
      <p:sp>
        <p:nvSpPr>
          <p:cNvPr id="109" name="PlaceHolder 5"/>
          <p:cNvSpPr>
            <a:spLocks noGrp="1"/>
          </p:cNvSpPr>
          <p:nvPr>
            <p:ph type="body" sz="quarter" idx="13"/>
          </p:nvPr>
        </p:nvSpPr>
        <p:spPr>
          <a:xfrm>
            <a:off x="457200" y="2761560"/>
            <a:ext cx="4015801" cy="1422631"/>
          </a:xfrm>
          <a:prstGeom prst="rect">
            <a:avLst/>
          </a:prstGeom>
        </p:spPr>
        <p:txBody>
          <a:bodyPr>
            <a:normAutofit/>
          </a:bodyPr>
          <a:lstStyle/>
          <a:p>
            <a:pPr>
              <a:defRPr spc="-100"/>
            </a:pPr>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6 Content">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457201" y="205200"/>
            <a:ext cx="8229241" cy="858601"/>
          </a:xfrm>
          <a:prstGeom prst="rect">
            <a:avLst/>
          </a:prstGeom>
        </p:spPr>
        <p:txBody>
          <a:bodyPr>
            <a:normAutofit/>
          </a:bodyPr>
          <a:lstStyle/>
          <a:p>
            <a:r>
              <a:t>Title Text</a:t>
            </a:r>
          </a:p>
        </p:txBody>
      </p:sp>
      <p:sp>
        <p:nvSpPr>
          <p:cNvPr id="118" name="Body Level One…"/>
          <p:cNvSpPr txBox="1">
            <a:spLocks noGrp="1"/>
          </p:cNvSpPr>
          <p:nvPr>
            <p:ph type="body" idx="1"/>
          </p:nvPr>
        </p:nvSpPr>
        <p:spPr>
          <a:xfrm>
            <a:off x="457201" y="1203389"/>
            <a:ext cx="8229241" cy="2982962"/>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19" name="PlaceHolder 3"/>
          <p:cNvSpPr>
            <a:spLocks noGrp="1"/>
          </p:cNvSpPr>
          <p:nvPr>
            <p:ph type="body" idx="13"/>
          </p:nvPr>
        </p:nvSpPr>
        <p:spPr>
          <a:xfrm>
            <a:off x="457199" y="1203390"/>
            <a:ext cx="8229242" cy="2982961"/>
          </a:xfrm>
          <a:prstGeom prst="rect">
            <a:avLst/>
          </a:prstGeom>
        </p:spPr>
        <p:txBody>
          <a:bodyPr>
            <a:normAutofit/>
          </a:bodyPr>
          <a:lstStyle/>
          <a:p>
            <a:pPr>
              <a:defRPr spc="-100"/>
            </a:pPr>
            <a:endParaRPr/>
          </a:p>
        </p:txBody>
      </p:sp>
      <p:pic>
        <p:nvPicPr>
          <p:cNvPr id="120" name="image1.png" descr="image1.png"/>
          <p:cNvPicPr>
            <a:picLocks noChangeAspect="1"/>
          </p:cNvPicPr>
          <p:nvPr/>
        </p:nvPicPr>
        <p:blipFill>
          <a:blip r:embed="rId2">
            <a:extLst/>
          </a:blip>
          <a:stretch>
            <a:fillRect/>
          </a:stretch>
        </p:blipFill>
        <p:spPr>
          <a:xfrm>
            <a:off x="2079001" y="1203389"/>
            <a:ext cx="4984921" cy="2982962"/>
          </a:xfrm>
          <a:prstGeom prst="rect">
            <a:avLst/>
          </a:prstGeom>
          <a:ln w="12700">
            <a:miter lim="400000"/>
          </a:ln>
        </p:spPr>
      </p:pic>
      <p:pic>
        <p:nvPicPr>
          <p:cNvPr id="121" name="image1.png" descr="image1.png"/>
          <p:cNvPicPr>
            <a:picLocks noChangeAspect="1"/>
          </p:cNvPicPr>
          <p:nvPr/>
        </p:nvPicPr>
        <p:blipFill>
          <a:blip r:embed="rId2">
            <a:extLst/>
          </a:blip>
          <a:stretch>
            <a:fillRect/>
          </a:stretch>
        </p:blipFill>
        <p:spPr>
          <a:xfrm>
            <a:off x="2079001" y="1203389"/>
            <a:ext cx="4984921" cy="2982962"/>
          </a:xfrm>
          <a:prstGeom prst="rect">
            <a:avLst/>
          </a:prstGeom>
          <a:ln w="12700">
            <a:miter lim="400000"/>
          </a:ln>
        </p:spPr>
      </p:pic>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slide 2-10">
    <p:spTree>
      <p:nvGrpSpPr>
        <p:cNvPr id="1" name=""/>
        <p:cNvGrpSpPr/>
        <p:nvPr/>
      </p:nvGrpSpPr>
      <p:grpSpPr>
        <a:xfrm>
          <a:off x="0" y="0"/>
          <a:ext cx="0" cy="0"/>
          <a:chOff x="0" y="0"/>
          <a:chExt cx="0" cy="0"/>
        </a:xfrm>
      </p:grpSpPr>
      <p:sp>
        <p:nvSpPr>
          <p:cNvPr id="6" name="TextBox 7"/>
          <p:cNvSpPr txBox="1">
            <a:spLocks noChangeArrowheads="1"/>
          </p:cNvSpPr>
          <p:nvPr userDrawn="1"/>
        </p:nvSpPr>
        <p:spPr bwMode="auto">
          <a:xfrm>
            <a:off x="469" y="4552950"/>
            <a:ext cx="71822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000" dirty="0" smtClean="0">
                <a:solidFill>
                  <a:srgbClr val="7F7F7F"/>
                </a:solidFill>
                <a:latin typeface="Gill Sans" charset="0"/>
                <a:cs typeface="Gill Sans" charset="0"/>
              </a:rPr>
              <a:t>©2017 Color</a:t>
            </a:r>
            <a:r>
              <a:rPr lang="en-US" sz="1000" baseline="0" dirty="0" smtClean="0">
                <a:solidFill>
                  <a:srgbClr val="7F7F7F"/>
                </a:solidFill>
                <a:latin typeface="Gill Sans" charset="0"/>
                <a:cs typeface="Gill Sans" charset="0"/>
              </a:rPr>
              <a:t> Marketing Group®, 1908 Mount Vernon Ave, Alexandria VA 22301, US </a:t>
            </a:r>
            <a:r>
              <a:rPr lang="en-US" sz="1000" baseline="0" dirty="0" smtClean="0">
                <a:solidFill>
                  <a:srgbClr val="7F7F7F"/>
                </a:solidFill>
                <a:latin typeface="Gill Sans" charset="0"/>
                <a:cs typeface="Gill Sans" charset="0"/>
                <a:hlinkClick r:id="rId2"/>
              </a:rPr>
              <a:t>www.colormarketing.org</a:t>
            </a:r>
            <a:r>
              <a:rPr lang="en-US" sz="1000" baseline="0" dirty="0" smtClean="0">
                <a:solidFill>
                  <a:srgbClr val="7F7F7F"/>
                </a:solidFill>
                <a:latin typeface="Gill Sans" charset="0"/>
                <a:cs typeface="Gill Sans" charset="0"/>
              </a:rPr>
              <a:t>   </a:t>
            </a:r>
          </a:p>
        </p:txBody>
      </p:sp>
    </p:spTree>
    <p:extLst>
      <p:ext uri="{BB962C8B-B14F-4D97-AF65-F5344CB8AC3E}">
        <p14:creationId xmlns:p14="http://schemas.microsoft.com/office/powerpoint/2010/main" val="72371293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Content">
    <p:spTree>
      <p:nvGrpSpPr>
        <p:cNvPr id="1" name=""/>
        <p:cNvGrpSpPr/>
        <p:nvPr/>
      </p:nvGrpSpPr>
      <p:grpSpPr>
        <a:xfrm>
          <a:off x="0" y="0"/>
          <a:ext cx="0" cy="0"/>
          <a:chOff x="0" y="0"/>
          <a:chExt cx="0" cy="0"/>
        </a:xfrm>
      </p:grpSpPr>
      <p:sp>
        <p:nvSpPr>
          <p:cNvPr id="27" name="Title Text"/>
          <p:cNvSpPr txBox="1">
            <a:spLocks noGrp="1"/>
          </p:cNvSpPr>
          <p:nvPr>
            <p:ph type="title"/>
          </p:nvPr>
        </p:nvSpPr>
        <p:spPr>
          <a:xfrm>
            <a:off x="457201" y="205200"/>
            <a:ext cx="8229241" cy="858601"/>
          </a:xfrm>
          <a:prstGeom prst="rect">
            <a:avLst/>
          </a:prstGeom>
        </p:spPr>
        <p:txBody>
          <a:bodyPr>
            <a:normAutofit/>
          </a:bodyPr>
          <a:lstStyle/>
          <a:p>
            <a:r>
              <a:t>Title Text</a:t>
            </a:r>
          </a:p>
        </p:txBody>
      </p:sp>
      <p:sp>
        <p:nvSpPr>
          <p:cNvPr id="28" name="Body Level One…"/>
          <p:cNvSpPr txBox="1">
            <a:spLocks noGrp="1"/>
          </p:cNvSpPr>
          <p:nvPr>
            <p:ph type="body" idx="1"/>
          </p:nvPr>
        </p:nvSpPr>
        <p:spPr>
          <a:xfrm>
            <a:off x="457201" y="1203389"/>
            <a:ext cx="8229241" cy="2982962"/>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2 Content">
    <p:spTree>
      <p:nvGrpSpPr>
        <p:cNvPr id="1" name=""/>
        <p:cNvGrpSpPr/>
        <p:nvPr/>
      </p:nvGrpSpPr>
      <p:grpSpPr>
        <a:xfrm>
          <a:off x="0" y="0"/>
          <a:ext cx="0" cy="0"/>
          <a:chOff x="0" y="0"/>
          <a:chExt cx="0" cy="0"/>
        </a:xfrm>
      </p:grpSpPr>
      <p:sp>
        <p:nvSpPr>
          <p:cNvPr id="36" name="Title Text"/>
          <p:cNvSpPr txBox="1">
            <a:spLocks noGrp="1"/>
          </p:cNvSpPr>
          <p:nvPr>
            <p:ph type="title"/>
          </p:nvPr>
        </p:nvSpPr>
        <p:spPr>
          <a:xfrm>
            <a:off x="457201" y="205200"/>
            <a:ext cx="8229241" cy="858601"/>
          </a:xfrm>
          <a:prstGeom prst="rect">
            <a:avLst/>
          </a:prstGeom>
        </p:spPr>
        <p:txBody>
          <a:bodyPr>
            <a:normAutofit/>
          </a:bodyPr>
          <a:lstStyle/>
          <a:p>
            <a:r>
              <a:t>Title Text</a:t>
            </a:r>
          </a:p>
        </p:txBody>
      </p:sp>
      <p:sp>
        <p:nvSpPr>
          <p:cNvPr id="37" name="Body Level One…"/>
          <p:cNvSpPr txBox="1">
            <a:spLocks noGrp="1"/>
          </p:cNvSpPr>
          <p:nvPr>
            <p:ph type="body" sz="half" idx="1"/>
          </p:nvPr>
        </p:nvSpPr>
        <p:spPr>
          <a:xfrm>
            <a:off x="457200" y="1203389"/>
            <a:ext cx="4015800" cy="2982962"/>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8" name="PlaceHolder 3"/>
          <p:cNvSpPr>
            <a:spLocks noGrp="1"/>
          </p:cNvSpPr>
          <p:nvPr>
            <p:ph type="body" sz="half" idx="13"/>
          </p:nvPr>
        </p:nvSpPr>
        <p:spPr>
          <a:xfrm>
            <a:off x="4674239" y="1203390"/>
            <a:ext cx="4015800" cy="2982961"/>
          </a:xfrm>
          <a:prstGeom prst="rect">
            <a:avLst/>
          </a:prstGeom>
        </p:spPr>
        <p:txBody>
          <a:bodyPr>
            <a:normAutofit/>
          </a:bodyPr>
          <a:lstStyle/>
          <a:p>
            <a:pPr>
              <a:defRPr spc="-100"/>
            </a:pPr>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6" name="Title Text"/>
          <p:cNvSpPr txBox="1">
            <a:spLocks noGrp="1"/>
          </p:cNvSpPr>
          <p:nvPr>
            <p:ph type="title"/>
          </p:nvPr>
        </p:nvSpPr>
        <p:spPr>
          <a:xfrm>
            <a:off x="457201" y="205200"/>
            <a:ext cx="8229241" cy="858601"/>
          </a:xfrm>
          <a:prstGeom prst="rect">
            <a:avLst/>
          </a:prstGeom>
        </p:spPr>
        <p:txBody>
          <a:bodyPr>
            <a:normAutofit/>
          </a:bodyPr>
          <a:lstStyle/>
          <a:p>
            <a:r>
              <a:t>Title Text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entered Text">
    <p:spTree>
      <p:nvGrpSpPr>
        <p:cNvPr id="1" name=""/>
        <p:cNvGrpSpPr/>
        <p:nvPr/>
      </p:nvGrpSpPr>
      <p:grpSpPr>
        <a:xfrm>
          <a:off x="0" y="0"/>
          <a:ext cx="0" cy="0"/>
          <a:chOff x="0" y="0"/>
          <a:chExt cx="0" cy="0"/>
        </a:xfrm>
      </p:grpSpPr>
      <p:sp>
        <p:nvSpPr>
          <p:cNvPr id="54" name="Body Level One…"/>
          <p:cNvSpPr txBox="1">
            <a:spLocks noGrp="1"/>
          </p:cNvSpPr>
          <p:nvPr>
            <p:ph type="body" idx="1"/>
          </p:nvPr>
        </p:nvSpPr>
        <p:spPr>
          <a:xfrm>
            <a:off x="457201" y="205200"/>
            <a:ext cx="8229241" cy="3980881"/>
          </a:xfrm>
          <a:prstGeom prst="rect">
            <a:avLst/>
          </a:prstGeom>
        </p:spPr>
        <p:txBody>
          <a:bodyPr anchor="ctr">
            <a:normAutofit/>
          </a:body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xfrm>
            <a:off x="6460869" y="4628764"/>
            <a:ext cx="92331" cy="276999"/>
          </a:xfrm>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2 Content and Content">
    <p:spTree>
      <p:nvGrpSpPr>
        <p:cNvPr id="1" name=""/>
        <p:cNvGrpSpPr/>
        <p:nvPr/>
      </p:nvGrpSpPr>
      <p:grpSpPr>
        <a:xfrm>
          <a:off x="0" y="0"/>
          <a:ext cx="0" cy="0"/>
          <a:chOff x="0" y="0"/>
          <a:chExt cx="0" cy="0"/>
        </a:xfrm>
      </p:grpSpPr>
      <p:sp>
        <p:nvSpPr>
          <p:cNvPr id="62" name="Title Text"/>
          <p:cNvSpPr txBox="1">
            <a:spLocks noGrp="1"/>
          </p:cNvSpPr>
          <p:nvPr>
            <p:ph type="title"/>
          </p:nvPr>
        </p:nvSpPr>
        <p:spPr>
          <a:xfrm>
            <a:off x="457201" y="205200"/>
            <a:ext cx="8229241" cy="858601"/>
          </a:xfrm>
          <a:prstGeom prst="rect">
            <a:avLst/>
          </a:prstGeom>
        </p:spPr>
        <p:txBody>
          <a:bodyPr>
            <a:normAutofit/>
          </a:bodyPr>
          <a:lstStyle/>
          <a:p>
            <a:r>
              <a:t>Title Text</a:t>
            </a:r>
          </a:p>
        </p:txBody>
      </p:sp>
      <p:sp>
        <p:nvSpPr>
          <p:cNvPr id="63" name="Body Level One…"/>
          <p:cNvSpPr txBox="1">
            <a:spLocks noGrp="1"/>
          </p:cNvSpPr>
          <p:nvPr>
            <p:ph type="body" sz="quarter" idx="1"/>
          </p:nvPr>
        </p:nvSpPr>
        <p:spPr>
          <a:xfrm>
            <a:off x="457200" y="1203389"/>
            <a:ext cx="4015800" cy="1422632"/>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4" name="PlaceHolder 3"/>
          <p:cNvSpPr/>
          <p:nvPr/>
        </p:nvSpPr>
        <p:spPr>
          <a:xfrm>
            <a:off x="457200" y="2761560"/>
            <a:ext cx="4015801" cy="1422631"/>
          </a:xfrm>
          <a:prstGeom prst="rect">
            <a:avLst/>
          </a:prstGeom>
          <a:ln w="12700">
            <a:miter lim="400000"/>
          </a:ln>
        </p:spPr>
        <p:txBody>
          <a:bodyPr lIns="0" tIns="0" rIns="0" bIns="0">
            <a:normAutofit/>
          </a:bodyPr>
          <a:lstStyle/>
          <a:p>
            <a:pPr marL="431999" indent="-323999" algn="l">
              <a:buClr>
                <a:srgbClr val="000000"/>
              </a:buClr>
              <a:buSzPct val="45000"/>
              <a:buChar char="●"/>
              <a:defRPr sz="3200" b="0" spc="-100">
                <a:latin typeface="Arial"/>
                <a:ea typeface="Arial"/>
                <a:cs typeface="Arial"/>
                <a:sym typeface="Arial"/>
              </a:defRPr>
            </a:pPr>
            <a:endParaRPr dirty="0"/>
          </a:p>
        </p:txBody>
      </p:sp>
      <p:sp>
        <p:nvSpPr>
          <p:cNvPr id="65" name="PlaceHolder 4"/>
          <p:cNvSpPr>
            <a:spLocks noGrp="1"/>
          </p:cNvSpPr>
          <p:nvPr>
            <p:ph type="body" sz="half" idx="13"/>
          </p:nvPr>
        </p:nvSpPr>
        <p:spPr>
          <a:xfrm>
            <a:off x="4674239" y="1203390"/>
            <a:ext cx="4015800" cy="2982961"/>
          </a:xfrm>
          <a:prstGeom prst="rect">
            <a:avLst/>
          </a:prstGeom>
        </p:spPr>
        <p:txBody>
          <a:bodyPr>
            <a:normAutofit/>
          </a:bodyPr>
          <a:lstStyle/>
          <a:p>
            <a:pPr>
              <a:defRPr spc="-100"/>
            </a:pPr>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Content and 2 Content">
    <p:spTree>
      <p:nvGrpSpPr>
        <p:cNvPr id="1" name=""/>
        <p:cNvGrpSpPr/>
        <p:nvPr/>
      </p:nvGrpSpPr>
      <p:grpSpPr>
        <a:xfrm>
          <a:off x="0" y="0"/>
          <a:ext cx="0" cy="0"/>
          <a:chOff x="0" y="0"/>
          <a:chExt cx="0" cy="0"/>
        </a:xfrm>
      </p:grpSpPr>
      <p:sp>
        <p:nvSpPr>
          <p:cNvPr id="73" name="Title Text"/>
          <p:cNvSpPr txBox="1">
            <a:spLocks noGrp="1"/>
          </p:cNvSpPr>
          <p:nvPr>
            <p:ph type="title"/>
          </p:nvPr>
        </p:nvSpPr>
        <p:spPr>
          <a:xfrm>
            <a:off x="457201" y="205200"/>
            <a:ext cx="8229241" cy="858601"/>
          </a:xfrm>
          <a:prstGeom prst="rect">
            <a:avLst/>
          </a:prstGeom>
        </p:spPr>
        <p:txBody>
          <a:bodyPr>
            <a:normAutofit/>
          </a:bodyPr>
          <a:lstStyle/>
          <a:p>
            <a:r>
              <a:t>Title Text</a:t>
            </a:r>
          </a:p>
        </p:txBody>
      </p:sp>
      <p:sp>
        <p:nvSpPr>
          <p:cNvPr id="75" name="PlaceHolder 3"/>
          <p:cNvSpPr/>
          <p:nvPr/>
        </p:nvSpPr>
        <p:spPr>
          <a:xfrm>
            <a:off x="4674239" y="1203389"/>
            <a:ext cx="4015800" cy="1422632"/>
          </a:xfrm>
          <a:prstGeom prst="rect">
            <a:avLst/>
          </a:prstGeom>
          <a:ln w="12700">
            <a:miter lim="400000"/>
          </a:ln>
        </p:spPr>
        <p:txBody>
          <a:bodyPr lIns="0" tIns="0" rIns="0" bIns="0">
            <a:normAutofit/>
          </a:bodyPr>
          <a:lstStyle/>
          <a:p>
            <a:pPr marL="431999" indent="-323999" algn="l">
              <a:buClr>
                <a:srgbClr val="000000"/>
              </a:buClr>
              <a:buSzPct val="45000"/>
              <a:buChar char="●"/>
              <a:defRPr sz="3200" b="0" spc="-100">
                <a:latin typeface="Arial"/>
                <a:ea typeface="Arial"/>
                <a:cs typeface="Arial"/>
                <a:sym typeface="Arial"/>
              </a:defRPr>
            </a:pPr>
            <a:endParaRPr dirty="0"/>
          </a:p>
        </p:txBody>
      </p:sp>
      <p:pic>
        <p:nvPicPr>
          <p:cNvPr id="7" name="Picture 6" descr="Picture 6"/>
          <p:cNvPicPr>
            <a:picLocks noChangeAspect="1"/>
          </p:cNvPicPr>
          <p:nvPr userDrawn="1"/>
        </p:nvPicPr>
        <p:blipFill>
          <a:blip r:embed="rId2">
            <a:extLst/>
          </a:blip>
          <a:stretch>
            <a:fillRect/>
          </a:stretch>
        </p:blipFill>
        <p:spPr>
          <a:xfrm>
            <a:off x="8336558" y="4019550"/>
            <a:ext cx="691400" cy="985147"/>
          </a:xfrm>
          <a:prstGeom prst="rect">
            <a:avLst/>
          </a:prstGeom>
          <a:ln w="12700">
            <a:miter lim="400000"/>
          </a:ln>
        </p:spPr>
      </p:pic>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2 Content over Content">
    <p:spTree>
      <p:nvGrpSpPr>
        <p:cNvPr id="1" name=""/>
        <p:cNvGrpSpPr/>
        <p:nvPr/>
      </p:nvGrpSpPr>
      <p:grpSpPr>
        <a:xfrm>
          <a:off x="0" y="0"/>
          <a:ext cx="0" cy="0"/>
          <a:chOff x="0" y="0"/>
          <a:chExt cx="0" cy="0"/>
        </a:xfrm>
      </p:grpSpPr>
      <p:sp>
        <p:nvSpPr>
          <p:cNvPr id="84" name="Title Text"/>
          <p:cNvSpPr txBox="1">
            <a:spLocks noGrp="1"/>
          </p:cNvSpPr>
          <p:nvPr>
            <p:ph type="title"/>
          </p:nvPr>
        </p:nvSpPr>
        <p:spPr>
          <a:xfrm>
            <a:off x="457201" y="205200"/>
            <a:ext cx="8229241" cy="858601"/>
          </a:xfrm>
          <a:prstGeom prst="rect">
            <a:avLst/>
          </a:prstGeom>
        </p:spPr>
        <p:txBody>
          <a:bodyPr>
            <a:normAutofit/>
          </a:bodyPr>
          <a:lstStyle/>
          <a:p>
            <a:r>
              <a:t>Title Text</a:t>
            </a:r>
          </a:p>
        </p:txBody>
      </p:sp>
      <p:sp>
        <p:nvSpPr>
          <p:cNvPr id="85" name="Body Level One…"/>
          <p:cNvSpPr txBox="1">
            <a:spLocks noGrp="1"/>
          </p:cNvSpPr>
          <p:nvPr>
            <p:ph type="body" sz="quarter" idx="1"/>
          </p:nvPr>
        </p:nvSpPr>
        <p:spPr>
          <a:xfrm>
            <a:off x="457200" y="1203389"/>
            <a:ext cx="4015800" cy="1422632"/>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6" name="PlaceHolder 3"/>
          <p:cNvSpPr/>
          <p:nvPr/>
        </p:nvSpPr>
        <p:spPr>
          <a:xfrm>
            <a:off x="4674239" y="1203389"/>
            <a:ext cx="4015800" cy="1422632"/>
          </a:xfrm>
          <a:prstGeom prst="rect">
            <a:avLst/>
          </a:prstGeom>
          <a:ln w="12700">
            <a:miter lim="400000"/>
          </a:ln>
        </p:spPr>
        <p:txBody>
          <a:bodyPr lIns="0" tIns="0" rIns="0" bIns="0">
            <a:normAutofit/>
          </a:bodyPr>
          <a:lstStyle/>
          <a:p>
            <a:pPr marL="431999" indent="-323999" algn="l">
              <a:buClr>
                <a:srgbClr val="000000"/>
              </a:buClr>
              <a:buSzPct val="45000"/>
              <a:buChar char="●"/>
              <a:defRPr sz="3200" b="0" spc="-100">
                <a:latin typeface="Arial"/>
                <a:ea typeface="Arial"/>
                <a:cs typeface="Arial"/>
                <a:sym typeface="Arial"/>
              </a:defRPr>
            </a:pPr>
            <a:endParaRPr dirty="0"/>
          </a:p>
        </p:txBody>
      </p:sp>
      <p:sp>
        <p:nvSpPr>
          <p:cNvPr id="87" name="PlaceHolder 4"/>
          <p:cNvSpPr>
            <a:spLocks noGrp="1"/>
          </p:cNvSpPr>
          <p:nvPr>
            <p:ph type="body" sz="half" idx="13"/>
          </p:nvPr>
        </p:nvSpPr>
        <p:spPr>
          <a:xfrm>
            <a:off x="457199" y="2761560"/>
            <a:ext cx="8229242" cy="1422631"/>
          </a:xfrm>
          <a:prstGeom prst="rect">
            <a:avLst/>
          </a:prstGeom>
        </p:spPr>
        <p:txBody>
          <a:bodyPr>
            <a:normAutofit/>
          </a:bodyPr>
          <a:lstStyle/>
          <a:p>
            <a:pPr>
              <a:defRPr spc="-100"/>
            </a:pPr>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Content over Content">
    <p:spTree>
      <p:nvGrpSpPr>
        <p:cNvPr id="1" name=""/>
        <p:cNvGrpSpPr/>
        <p:nvPr/>
      </p:nvGrpSpPr>
      <p:grpSpPr>
        <a:xfrm>
          <a:off x="0" y="0"/>
          <a:ext cx="0" cy="0"/>
          <a:chOff x="0" y="0"/>
          <a:chExt cx="0" cy="0"/>
        </a:xfrm>
      </p:grpSpPr>
      <p:sp>
        <p:nvSpPr>
          <p:cNvPr id="95" name="Title Text"/>
          <p:cNvSpPr txBox="1">
            <a:spLocks noGrp="1"/>
          </p:cNvSpPr>
          <p:nvPr>
            <p:ph type="title"/>
          </p:nvPr>
        </p:nvSpPr>
        <p:spPr>
          <a:xfrm>
            <a:off x="457201" y="205200"/>
            <a:ext cx="8229241" cy="858601"/>
          </a:xfrm>
          <a:prstGeom prst="rect">
            <a:avLst/>
          </a:prstGeom>
        </p:spPr>
        <p:txBody>
          <a:bodyPr>
            <a:normAutofit/>
          </a:bodyPr>
          <a:lstStyle/>
          <a:p>
            <a:r>
              <a:t>Title Text</a:t>
            </a:r>
          </a:p>
        </p:txBody>
      </p:sp>
      <p:sp>
        <p:nvSpPr>
          <p:cNvPr id="96" name="Body Level One…"/>
          <p:cNvSpPr txBox="1">
            <a:spLocks noGrp="1"/>
          </p:cNvSpPr>
          <p:nvPr>
            <p:ph type="body" sz="half" idx="1"/>
          </p:nvPr>
        </p:nvSpPr>
        <p:spPr>
          <a:xfrm>
            <a:off x="457201" y="1203389"/>
            <a:ext cx="8229241" cy="1422632"/>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7" name="PlaceHolder 3"/>
          <p:cNvSpPr>
            <a:spLocks noGrp="1"/>
          </p:cNvSpPr>
          <p:nvPr>
            <p:ph type="body" sz="half" idx="13"/>
          </p:nvPr>
        </p:nvSpPr>
        <p:spPr>
          <a:xfrm>
            <a:off x="457199" y="2761560"/>
            <a:ext cx="8229242" cy="1422631"/>
          </a:xfrm>
          <a:prstGeom prst="rect">
            <a:avLst/>
          </a:prstGeom>
        </p:spPr>
        <p:txBody>
          <a:bodyPr>
            <a:normAutofit/>
          </a:bodyPr>
          <a:lstStyle/>
          <a:p>
            <a:pPr>
              <a:defRPr spc="-100"/>
            </a:pPr>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69055"/>
            <a:ext cx="8229600" cy="113109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r>
              <a:t>Title Text</a:t>
            </a:r>
          </a:p>
        </p:txBody>
      </p:sp>
      <p:sp>
        <p:nvSpPr>
          <p:cNvPr id="3" name="Body Level One…"/>
          <p:cNvSpPr txBox="1">
            <a:spLocks noGrp="1"/>
          </p:cNvSpPr>
          <p:nvPr>
            <p:ph type="body" idx="1"/>
          </p:nvPr>
        </p:nvSpPr>
        <p:spPr>
          <a:xfrm>
            <a:off x="457200" y="1200150"/>
            <a:ext cx="8229600" cy="394335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pic>
        <p:nvPicPr>
          <p:cNvPr id="5" name="Picture 6" descr="Picture 6"/>
          <p:cNvPicPr>
            <a:picLocks noChangeAspect="1"/>
          </p:cNvPicPr>
          <p:nvPr userDrawn="1"/>
        </p:nvPicPr>
        <p:blipFill>
          <a:blip r:embed="rId14">
            <a:extLst/>
          </a:blip>
          <a:stretch>
            <a:fillRect/>
          </a:stretch>
        </p:blipFill>
        <p:spPr>
          <a:xfrm>
            <a:off x="8336558" y="4019550"/>
            <a:ext cx="691400" cy="985147"/>
          </a:xfrm>
          <a:prstGeom prst="rect">
            <a:avLst/>
          </a:prstGeom>
          <a:ln w="12700">
            <a:miter lim="400000"/>
          </a:ln>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5" r:id="rId12"/>
  </p:sldLayoutIdLst>
  <p:transition spd="med"/>
  <p:txStyles>
    <p:titleStyle>
      <a:lvl1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Helvetica"/>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Helvetica"/>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Helvetica"/>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Helvetica"/>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Helvetica"/>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Helvetica"/>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Helvetica"/>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Helvetica"/>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Helvetica"/>
        </a:defRPr>
      </a:lvl9pPr>
    </p:titleStyle>
    <p:bodyStyle>
      <a:lvl1pPr marL="431999" marR="0" indent="-323999" algn="l" defTabSz="914400" rtl="0" latinLnBrk="0">
        <a:lnSpc>
          <a:spcPct val="100000"/>
        </a:lnSpc>
        <a:spcBef>
          <a:spcPts val="0"/>
        </a:spcBef>
        <a:spcAft>
          <a:spcPts val="0"/>
        </a:spcAft>
        <a:buClr>
          <a:srgbClr val="000000"/>
        </a:buClr>
        <a:buSzPct val="45000"/>
        <a:buFontTx/>
        <a:buChar char="●"/>
        <a:tabLst/>
        <a:defRPr sz="3200" b="0" i="0" u="none" strike="noStrike" cap="none" spc="-1" baseline="0">
          <a:ln>
            <a:noFill/>
          </a:ln>
          <a:solidFill>
            <a:srgbClr val="000000"/>
          </a:solidFill>
          <a:uFill>
            <a:solidFill>
              <a:srgbClr val="FFFFFF"/>
            </a:solidFill>
          </a:uFill>
          <a:latin typeface="Arial"/>
          <a:ea typeface="Arial"/>
          <a:cs typeface="Arial"/>
          <a:sym typeface="Arial"/>
        </a:defRPr>
      </a:lvl1pPr>
      <a:lvl2pPr marL="910285" marR="0" indent="-370285" algn="l" defTabSz="914400" rtl="0" latinLnBrk="0">
        <a:lnSpc>
          <a:spcPct val="100000"/>
        </a:lnSpc>
        <a:spcBef>
          <a:spcPts val="0"/>
        </a:spcBef>
        <a:spcAft>
          <a:spcPts val="0"/>
        </a:spcAft>
        <a:buClr>
          <a:srgbClr val="000000"/>
        </a:buClr>
        <a:buSzPct val="75000"/>
        <a:buFont typeface="Wingdings"/>
        <a:buChar char=""/>
        <a:tabLst/>
        <a:defRPr sz="3200" b="0" i="0" u="none" strike="noStrike" cap="none" spc="-1" baseline="0">
          <a:ln>
            <a:noFill/>
          </a:ln>
          <a:solidFill>
            <a:srgbClr val="000000"/>
          </a:solidFill>
          <a:uFill>
            <a:solidFill>
              <a:srgbClr val="FFFFFF"/>
            </a:solidFill>
          </a:uFill>
          <a:latin typeface="Arial"/>
          <a:ea typeface="Arial"/>
          <a:cs typeface="Arial"/>
          <a:sym typeface="Arial"/>
        </a:defRPr>
      </a:lvl2pPr>
      <a:lvl3pPr marL="1392000" marR="0" indent="-384000" algn="l" defTabSz="914400" rtl="0" latinLnBrk="0">
        <a:lnSpc>
          <a:spcPct val="100000"/>
        </a:lnSpc>
        <a:spcBef>
          <a:spcPts val="0"/>
        </a:spcBef>
        <a:spcAft>
          <a:spcPts val="0"/>
        </a:spcAft>
        <a:buClr>
          <a:srgbClr val="000000"/>
        </a:buClr>
        <a:buSzPct val="45000"/>
        <a:buFont typeface="Wingdings"/>
        <a:buChar char=""/>
        <a:tabLst/>
        <a:defRPr sz="3200" b="0" i="0" u="none" strike="noStrike" cap="none" spc="-1" baseline="0">
          <a:ln>
            <a:noFill/>
          </a:ln>
          <a:solidFill>
            <a:srgbClr val="000000"/>
          </a:solidFill>
          <a:uFill>
            <a:solidFill>
              <a:srgbClr val="FFFFFF"/>
            </a:solidFill>
          </a:uFill>
          <a:latin typeface="Arial"/>
          <a:ea typeface="Arial"/>
          <a:cs typeface="Arial"/>
          <a:sym typeface="Arial"/>
        </a:defRPr>
      </a:lvl3pPr>
      <a:lvl4pPr marL="1857599" marR="0" indent="-345600" algn="l" defTabSz="914400" rtl="0" latinLnBrk="0">
        <a:lnSpc>
          <a:spcPct val="100000"/>
        </a:lnSpc>
        <a:spcBef>
          <a:spcPts val="0"/>
        </a:spcBef>
        <a:spcAft>
          <a:spcPts val="0"/>
        </a:spcAft>
        <a:buClr>
          <a:srgbClr val="000000"/>
        </a:buClr>
        <a:buSzPct val="75000"/>
        <a:buFont typeface="Wingdings"/>
        <a:buChar char=""/>
        <a:tabLst/>
        <a:defRPr sz="3200" b="0" i="0" u="none" strike="noStrike" cap="none" spc="-1" baseline="0">
          <a:ln>
            <a:noFill/>
          </a:ln>
          <a:solidFill>
            <a:srgbClr val="000000"/>
          </a:solidFill>
          <a:uFill>
            <a:solidFill>
              <a:srgbClr val="FFFFFF"/>
            </a:solidFill>
          </a:uFill>
          <a:latin typeface="Arial"/>
          <a:ea typeface="Arial"/>
          <a:cs typeface="Arial"/>
          <a:sym typeface="Arial"/>
        </a:defRPr>
      </a:lvl4pPr>
      <a:lvl5pPr marL="2289599" marR="0" indent="-345600" algn="l" defTabSz="914400" rtl="0" latinLnBrk="0">
        <a:lnSpc>
          <a:spcPct val="100000"/>
        </a:lnSpc>
        <a:spcBef>
          <a:spcPts val="0"/>
        </a:spcBef>
        <a:spcAft>
          <a:spcPts val="0"/>
        </a:spcAft>
        <a:buClr>
          <a:srgbClr val="000000"/>
        </a:buClr>
        <a:buSzPct val="45000"/>
        <a:buFont typeface="Wingdings"/>
        <a:buChar char=""/>
        <a:tabLst/>
        <a:defRPr sz="3200" b="0" i="0" u="none" strike="noStrike" cap="none" spc="-1" baseline="0">
          <a:ln>
            <a:noFill/>
          </a:ln>
          <a:solidFill>
            <a:srgbClr val="000000"/>
          </a:solidFill>
          <a:uFill>
            <a:solidFill>
              <a:srgbClr val="FFFFFF"/>
            </a:solidFill>
          </a:uFill>
          <a:latin typeface="Arial"/>
          <a:ea typeface="Arial"/>
          <a:cs typeface="Arial"/>
          <a:sym typeface="Arial"/>
        </a:defRPr>
      </a:lvl5pPr>
      <a:lvl6pPr marL="2721599" marR="0" indent="-345600" algn="l" defTabSz="914400" rtl="0" latinLnBrk="0">
        <a:lnSpc>
          <a:spcPct val="100000"/>
        </a:lnSpc>
        <a:spcBef>
          <a:spcPts val="0"/>
        </a:spcBef>
        <a:spcAft>
          <a:spcPts val="0"/>
        </a:spcAft>
        <a:buClr>
          <a:srgbClr val="000000"/>
        </a:buClr>
        <a:buSzPct val="45000"/>
        <a:buFont typeface="Wingdings"/>
        <a:buChar char=""/>
        <a:tabLst/>
        <a:defRPr sz="3200" b="0" i="0" u="none" strike="noStrike" cap="none" spc="-1" baseline="0">
          <a:ln>
            <a:noFill/>
          </a:ln>
          <a:solidFill>
            <a:srgbClr val="000000"/>
          </a:solidFill>
          <a:uFill>
            <a:solidFill>
              <a:srgbClr val="FFFFFF"/>
            </a:solidFill>
          </a:uFill>
          <a:latin typeface="Arial"/>
          <a:ea typeface="Arial"/>
          <a:cs typeface="Arial"/>
          <a:sym typeface="Arial"/>
        </a:defRPr>
      </a:lvl6pPr>
      <a:lvl7pPr marL="3153599" marR="0" indent="-345600" algn="l" defTabSz="914400" rtl="0" latinLnBrk="0">
        <a:lnSpc>
          <a:spcPct val="100000"/>
        </a:lnSpc>
        <a:spcBef>
          <a:spcPts val="0"/>
        </a:spcBef>
        <a:spcAft>
          <a:spcPts val="0"/>
        </a:spcAft>
        <a:buClr>
          <a:srgbClr val="000000"/>
        </a:buClr>
        <a:buSzPct val="45000"/>
        <a:buFont typeface="Wingdings"/>
        <a:buChar char=""/>
        <a:tabLst/>
        <a:defRPr sz="3200" b="0" i="0" u="none" strike="noStrike" cap="none" spc="-1" baseline="0">
          <a:ln>
            <a:noFill/>
          </a:ln>
          <a:solidFill>
            <a:srgbClr val="000000"/>
          </a:solidFill>
          <a:uFill>
            <a:solidFill>
              <a:srgbClr val="FFFFFF"/>
            </a:solidFill>
          </a:uFill>
          <a:latin typeface="Arial"/>
          <a:ea typeface="Arial"/>
          <a:cs typeface="Arial"/>
          <a:sym typeface="Arial"/>
        </a:defRPr>
      </a:lvl7pPr>
      <a:lvl8pPr marL="0" marR="0" indent="0" algn="l" defTabSz="914400" rtl="0" latinLnBrk="0">
        <a:lnSpc>
          <a:spcPct val="100000"/>
        </a:lnSpc>
        <a:spcBef>
          <a:spcPts val="0"/>
        </a:spcBef>
        <a:spcAft>
          <a:spcPts val="0"/>
        </a:spcAft>
        <a:buClr>
          <a:srgbClr val="000000"/>
        </a:buClr>
        <a:buSzTx/>
        <a:buFont typeface="Wingdings"/>
        <a:buNone/>
        <a:tabLst/>
        <a:defRPr sz="3200" b="0" i="0" u="none" strike="noStrike" cap="none" spc="-1" baseline="0">
          <a:ln>
            <a:noFill/>
          </a:ln>
          <a:solidFill>
            <a:srgbClr val="000000"/>
          </a:solidFill>
          <a:uFill>
            <a:solidFill>
              <a:srgbClr val="FFFFFF"/>
            </a:solidFill>
          </a:uFill>
          <a:latin typeface="Arial"/>
          <a:ea typeface="Arial"/>
          <a:cs typeface="Arial"/>
          <a:sym typeface="Arial"/>
        </a:defRPr>
      </a:lvl8pPr>
      <a:lvl9pPr marL="0" marR="0" indent="0" algn="l" defTabSz="914400" rtl="0" latinLnBrk="0">
        <a:lnSpc>
          <a:spcPct val="100000"/>
        </a:lnSpc>
        <a:spcBef>
          <a:spcPts val="0"/>
        </a:spcBef>
        <a:spcAft>
          <a:spcPts val="0"/>
        </a:spcAft>
        <a:buClr>
          <a:srgbClr val="000000"/>
        </a:buClr>
        <a:buSzTx/>
        <a:buFont typeface="Wingdings"/>
        <a:buNone/>
        <a:tabLst/>
        <a:defRPr sz="3200" b="0" i="0" u="none" strike="noStrike" cap="none" spc="-1" baseline="0">
          <a:ln>
            <a:noFill/>
          </a:ln>
          <a:solidFill>
            <a:srgbClr val="000000"/>
          </a:solidFill>
          <a:uFill>
            <a:solidFill>
              <a:srgbClr val="FFFFFF"/>
            </a:solidFill>
          </a:uFill>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4"/>
          <p:cNvCxnSpPr>
            <a:cxnSpLocks noChangeShapeType="1"/>
          </p:cNvCxnSpPr>
          <p:nvPr/>
        </p:nvCxnSpPr>
        <p:spPr bwMode="auto">
          <a:xfrm>
            <a:off x="457200" y="438150"/>
            <a:ext cx="8229600" cy="0"/>
          </a:xfrm>
          <a:prstGeom prst="line">
            <a:avLst/>
          </a:prstGeom>
          <a:noFill/>
          <a:ln w="9525">
            <a:solidFill>
              <a:srgbClr val="7F7F7F"/>
            </a:solidFill>
            <a:round/>
            <a:headEnd/>
            <a:tailEnd/>
          </a:ln>
          <a:extLst>
            <a:ext uri="{909E8E84-426E-40DD-AFC4-6F175D3DCCD1}">
              <a14:hiddenFill xmlns:a14="http://schemas.microsoft.com/office/drawing/2010/main">
                <a:noFill/>
              </a14:hiddenFill>
            </a:ext>
          </a:extLst>
        </p:spPr>
      </p:cxnSp>
      <p:sp>
        <p:nvSpPr>
          <p:cNvPr id="3" name="Rectangle 2"/>
          <p:cNvSpPr/>
          <p:nvPr/>
        </p:nvSpPr>
        <p:spPr>
          <a:xfrm>
            <a:off x="762001" y="666750"/>
            <a:ext cx="7619999" cy="5078314"/>
          </a:xfrm>
          <a:prstGeom prst="rect">
            <a:avLst/>
          </a:prstGeom>
        </p:spPr>
        <p:txBody>
          <a:bodyPr wrap="square">
            <a:spAutoFit/>
          </a:bodyPr>
          <a:lstStyle/>
          <a:p>
            <a:pPr algn="l"/>
            <a:endParaRPr lang="en-US" sz="1000" dirty="0" smtClean="0">
              <a:solidFill>
                <a:schemeClr val="tx1">
                  <a:lumMod val="50000"/>
                  <a:lumOff val="50000"/>
                </a:schemeClr>
              </a:solidFill>
              <a:latin typeface="Gill Sans"/>
              <a:cs typeface="Arial" panose="020B0604020202020204" pitchFamily="34" charset="0"/>
            </a:endParaRPr>
          </a:p>
          <a:p>
            <a:r>
              <a:rPr lang="en-US" sz="2000" dirty="0" smtClean="0">
                <a:solidFill>
                  <a:schemeClr val="tx1">
                    <a:lumMod val="50000"/>
                    <a:lumOff val="50000"/>
                  </a:schemeClr>
                </a:solidFill>
                <a:latin typeface="Gill Sans"/>
                <a:cs typeface="Arial" panose="020B0604020202020204" pitchFamily="34" charset="0"/>
              </a:rPr>
              <a:t>REPORT BACK</a:t>
            </a:r>
          </a:p>
          <a:p>
            <a:pPr algn="l"/>
            <a:endParaRPr lang="en-US" sz="1000" dirty="0">
              <a:solidFill>
                <a:schemeClr val="tx1">
                  <a:lumMod val="50000"/>
                  <a:lumOff val="50000"/>
                </a:schemeClr>
              </a:solidFill>
              <a:latin typeface="Gill Sans"/>
              <a:cs typeface="Arial" panose="020B0604020202020204" pitchFamily="34" charset="0"/>
            </a:endParaRPr>
          </a:p>
          <a:p>
            <a:pPr algn="l"/>
            <a:r>
              <a:rPr lang="en-US" sz="1800" dirty="0" smtClean="0">
                <a:solidFill>
                  <a:schemeClr val="tx1">
                    <a:lumMod val="50000"/>
                    <a:lumOff val="50000"/>
                  </a:schemeClr>
                </a:solidFill>
                <a:latin typeface="Gill Sans"/>
                <a:cs typeface="Arial" panose="020B0604020202020204" pitchFamily="34" charset="0"/>
              </a:rPr>
              <a:t>Your Workshop # :</a:t>
            </a:r>
            <a:r>
              <a:rPr lang="en-US" sz="1800" dirty="0">
                <a:solidFill>
                  <a:schemeClr val="tx1">
                    <a:lumMod val="50000"/>
                    <a:lumOff val="50000"/>
                  </a:schemeClr>
                </a:solidFill>
                <a:latin typeface="Gill Sans"/>
                <a:cs typeface="Arial" panose="020B0604020202020204" pitchFamily="34" charset="0"/>
              </a:rPr>
              <a:t>	</a:t>
            </a:r>
            <a:r>
              <a:rPr lang="en-US" sz="1800" dirty="0" smtClean="0">
                <a:solidFill>
                  <a:schemeClr val="tx1">
                    <a:lumMod val="50000"/>
                    <a:lumOff val="50000"/>
                  </a:schemeClr>
                </a:solidFill>
                <a:latin typeface="Gill Sans"/>
                <a:cs typeface="Arial" panose="020B0604020202020204" pitchFamily="34" charset="0"/>
              </a:rPr>
              <a:t>	2018+ World Colors #2</a:t>
            </a:r>
            <a:endParaRPr lang="en-US" sz="1800" dirty="0">
              <a:solidFill>
                <a:schemeClr val="tx1">
                  <a:lumMod val="50000"/>
                  <a:lumOff val="50000"/>
                </a:schemeClr>
              </a:solidFill>
              <a:latin typeface="Gill Sans"/>
              <a:cs typeface="Arial" panose="020B0604020202020204" pitchFamily="34" charset="0"/>
            </a:endParaRPr>
          </a:p>
          <a:p>
            <a:pPr algn="l"/>
            <a:endParaRPr lang="en-US" sz="1000" dirty="0">
              <a:solidFill>
                <a:schemeClr val="tx1">
                  <a:lumMod val="50000"/>
                  <a:lumOff val="50000"/>
                </a:schemeClr>
              </a:solidFill>
              <a:latin typeface="Gill Sans"/>
              <a:cs typeface="Arial" panose="020B0604020202020204" pitchFamily="34" charset="0"/>
            </a:endParaRPr>
          </a:p>
          <a:p>
            <a:pPr algn="l"/>
            <a:r>
              <a:rPr lang="en-US" sz="1800" dirty="0" smtClean="0">
                <a:solidFill>
                  <a:schemeClr val="tx1">
                    <a:lumMod val="50000"/>
                    <a:lumOff val="50000"/>
                  </a:schemeClr>
                </a:solidFill>
                <a:latin typeface="Gill Sans"/>
                <a:cs typeface="Arial" panose="020B0604020202020204" pitchFamily="34" charset="0"/>
              </a:rPr>
              <a:t>Workshop Facilitator:		Leslie Jee</a:t>
            </a:r>
          </a:p>
          <a:p>
            <a:pPr algn="l"/>
            <a:r>
              <a:rPr lang="en-US" sz="1800" dirty="0" smtClean="0">
                <a:solidFill>
                  <a:schemeClr val="tx1">
                    <a:lumMod val="50000"/>
                    <a:lumOff val="50000"/>
                  </a:schemeClr>
                </a:solidFill>
                <a:latin typeface="Gill Sans"/>
                <a:cs typeface="Arial" panose="020B0604020202020204" pitchFamily="34" charset="0"/>
              </a:rPr>
              <a:t>Workshop Co-Facilitator:	Jessica </a:t>
            </a:r>
            <a:r>
              <a:rPr lang="en-US" sz="1800" dirty="0" err="1" smtClean="0">
                <a:solidFill>
                  <a:schemeClr val="tx1">
                    <a:lumMod val="50000"/>
                    <a:lumOff val="50000"/>
                  </a:schemeClr>
                </a:solidFill>
                <a:latin typeface="Gill Sans"/>
                <a:cs typeface="Arial" panose="020B0604020202020204" pitchFamily="34" charset="0"/>
              </a:rPr>
              <a:t>Youde</a:t>
            </a:r>
            <a:endParaRPr lang="en-US" sz="1800" dirty="0" smtClean="0">
              <a:solidFill>
                <a:schemeClr val="tx1">
                  <a:lumMod val="50000"/>
                  <a:lumOff val="50000"/>
                </a:schemeClr>
              </a:solidFill>
              <a:latin typeface="Gill Sans"/>
              <a:cs typeface="Arial" panose="020B0604020202020204" pitchFamily="34" charset="0"/>
            </a:endParaRPr>
          </a:p>
          <a:p>
            <a:pPr algn="l"/>
            <a:endParaRPr lang="en-US" sz="1000" dirty="0" smtClean="0">
              <a:solidFill>
                <a:schemeClr val="tx1">
                  <a:lumMod val="50000"/>
                  <a:lumOff val="50000"/>
                </a:schemeClr>
              </a:solidFill>
              <a:latin typeface="Gill Sans"/>
              <a:cs typeface="Arial" panose="020B0604020202020204" pitchFamily="34" charset="0"/>
            </a:endParaRPr>
          </a:p>
          <a:p>
            <a:pPr algn="l"/>
            <a:r>
              <a:rPr lang="en-US" sz="1800" dirty="0" smtClean="0">
                <a:solidFill>
                  <a:schemeClr val="tx1">
                    <a:lumMod val="50000"/>
                    <a:lumOff val="50000"/>
                  </a:schemeClr>
                </a:solidFill>
                <a:latin typeface="Gill Sans"/>
                <a:cs typeface="Arial" panose="020B0604020202020204" pitchFamily="34" charset="0"/>
              </a:rPr>
              <a:t>Workshop Participants and Company names:</a:t>
            </a:r>
          </a:p>
          <a:p>
            <a:pPr marL="285750" lvl="8" indent="-285750" algn="l">
              <a:buFont typeface="Arial" panose="020B0604020202020204" pitchFamily="34" charset="0"/>
              <a:buChar char="•"/>
            </a:pPr>
            <a:r>
              <a:rPr lang="en-US" sz="1400" b="0" dirty="0" smtClean="0">
                <a:solidFill>
                  <a:schemeClr val="tx1">
                    <a:lumMod val="50000"/>
                    <a:lumOff val="50000"/>
                  </a:schemeClr>
                </a:solidFill>
                <a:latin typeface="Gill Sans"/>
                <a:cs typeface="Arial" panose="020B0604020202020204" pitchFamily="34" charset="0"/>
              </a:rPr>
              <a:t>Dixon Bartlett, Norwalk Furniture</a:t>
            </a:r>
          </a:p>
          <a:p>
            <a:pPr marL="285750" lvl="8" indent="-285750" algn="l">
              <a:buFont typeface="Arial" panose="020B0604020202020204" pitchFamily="34" charset="0"/>
              <a:buChar char="•"/>
            </a:pPr>
            <a:r>
              <a:rPr lang="en-US" sz="1400" b="0" dirty="0" smtClean="0">
                <a:solidFill>
                  <a:schemeClr val="tx1">
                    <a:lumMod val="50000"/>
                    <a:lumOff val="50000"/>
                  </a:schemeClr>
                </a:solidFill>
                <a:latin typeface="Gill Sans"/>
                <a:cs typeface="Arial" panose="020B0604020202020204" pitchFamily="34" charset="0"/>
              </a:rPr>
              <a:t>Richard </a:t>
            </a:r>
            <a:r>
              <a:rPr lang="en-US" sz="1400" b="0" dirty="0" err="1" smtClean="0">
                <a:solidFill>
                  <a:schemeClr val="tx1">
                    <a:lumMod val="50000"/>
                    <a:lumOff val="50000"/>
                  </a:schemeClr>
                </a:solidFill>
                <a:latin typeface="Gill Sans"/>
                <a:cs typeface="Arial" panose="020B0604020202020204" pitchFamily="34" charset="0"/>
              </a:rPr>
              <a:t>Capel</a:t>
            </a:r>
            <a:r>
              <a:rPr lang="en-US" sz="1400" b="0" dirty="0" smtClean="0">
                <a:solidFill>
                  <a:schemeClr val="tx1">
                    <a:lumMod val="50000"/>
                    <a:lumOff val="50000"/>
                  </a:schemeClr>
                </a:solidFill>
                <a:latin typeface="Gill Sans"/>
                <a:cs typeface="Arial" panose="020B0604020202020204" pitchFamily="34" charset="0"/>
              </a:rPr>
              <a:t>, </a:t>
            </a:r>
            <a:r>
              <a:rPr lang="en-US" sz="1400" b="0" dirty="0" err="1" smtClean="0">
                <a:solidFill>
                  <a:schemeClr val="tx1">
                    <a:lumMod val="50000"/>
                    <a:lumOff val="50000"/>
                  </a:schemeClr>
                </a:solidFill>
                <a:latin typeface="Gill Sans"/>
                <a:cs typeface="Arial" panose="020B0604020202020204" pitchFamily="34" charset="0"/>
              </a:rPr>
              <a:t>Capel</a:t>
            </a:r>
            <a:r>
              <a:rPr lang="en-US" sz="1400" b="0" dirty="0" smtClean="0">
                <a:solidFill>
                  <a:schemeClr val="tx1">
                    <a:lumMod val="50000"/>
                    <a:lumOff val="50000"/>
                  </a:schemeClr>
                </a:solidFill>
                <a:latin typeface="Gill Sans"/>
                <a:cs typeface="Arial" panose="020B0604020202020204" pitchFamily="34" charset="0"/>
              </a:rPr>
              <a:t> Rugs</a:t>
            </a:r>
          </a:p>
          <a:p>
            <a:pPr marL="285750" lvl="8" indent="-285750" algn="l">
              <a:buFont typeface="Arial" panose="020B0604020202020204" pitchFamily="34" charset="0"/>
              <a:buChar char="•"/>
            </a:pPr>
            <a:r>
              <a:rPr lang="en-US" sz="1400" b="0" dirty="0" smtClean="0">
                <a:solidFill>
                  <a:schemeClr val="tx1">
                    <a:lumMod val="50000"/>
                    <a:lumOff val="50000"/>
                  </a:schemeClr>
                </a:solidFill>
                <a:latin typeface="Gill Sans"/>
                <a:cs typeface="Arial" panose="020B0604020202020204" pitchFamily="34" charset="0"/>
              </a:rPr>
              <a:t>Monique </a:t>
            </a:r>
            <a:r>
              <a:rPr lang="en-US" sz="1400" b="0" dirty="0" err="1" smtClean="0">
                <a:solidFill>
                  <a:schemeClr val="tx1">
                    <a:lumMod val="50000"/>
                    <a:lumOff val="50000"/>
                  </a:schemeClr>
                </a:solidFill>
                <a:latin typeface="Gill Sans"/>
                <a:cs typeface="Arial" panose="020B0604020202020204" pitchFamily="34" charset="0"/>
              </a:rPr>
              <a:t>Gardere</a:t>
            </a:r>
            <a:r>
              <a:rPr lang="en-US" sz="1400" b="0" dirty="0" smtClean="0">
                <a:solidFill>
                  <a:schemeClr val="tx1">
                    <a:lumMod val="50000"/>
                    <a:lumOff val="50000"/>
                  </a:schemeClr>
                </a:solidFill>
                <a:latin typeface="Gill Sans"/>
                <a:cs typeface="Arial" panose="020B0604020202020204" pitchFamily="34" charset="0"/>
              </a:rPr>
              <a:t>, Manufacture </a:t>
            </a:r>
            <a:r>
              <a:rPr lang="en-US" sz="1400" b="0" dirty="0" err="1" smtClean="0">
                <a:solidFill>
                  <a:schemeClr val="tx1">
                    <a:lumMod val="50000"/>
                    <a:lumOff val="50000"/>
                  </a:schemeClr>
                </a:solidFill>
                <a:latin typeface="Gill Sans"/>
                <a:cs typeface="Arial" panose="020B0604020202020204" pitchFamily="34" charset="0"/>
              </a:rPr>
              <a:t>Nationale</a:t>
            </a:r>
            <a:r>
              <a:rPr lang="en-US" sz="1400" b="0" dirty="0" smtClean="0">
                <a:solidFill>
                  <a:schemeClr val="tx1">
                    <a:lumMod val="50000"/>
                    <a:lumOff val="50000"/>
                  </a:schemeClr>
                </a:solidFill>
                <a:latin typeface="Gill Sans"/>
                <a:cs typeface="Arial" panose="020B0604020202020204" pitchFamily="34" charset="0"/>
              </a:rPr>
              <a:t> de </a:t>
            </a:r>
            <a:r>
              <a:rPr lang="en-US" sz="1400" b="0" dirty="0" err="1" smtClean="0">
                <a:solidFill>
                  <a:schemeClr val="tx1">
                    <a:lumMod val="50000"/>
                    <a:lumOff val="50000"/>
                  </a:schemeClr>
                </a:solidFill>
                <a:latin typeface="Gill Sans"/>
                <a:cs typeface="Arial" panose="020B0604020202020204" pitchFamily="34" charset="0"/>
              </a:rPr>
              <a:t>Peinture</a:t>
            </a:r>
            <a:endParaRPr lang="en-US" sz="1400" b="0" dirty="0" smtClean="0">
              <a:solidFill>
                <a:schemeClr val="tx1">
                  <a:lumMod val="50000"/>
                  <a:lumOff val="50000"/>
                </a:schemeClr>
              </a:solidFill>
              <a:latin typeface="Gill Sans"/>
              <a:cs typeface="Arial" panose="020B0604020202020204" pitchFamily="34" charset="0"/>
            </a:endParaRPr>
          </a:p>
          <a:p>
            <a:pPr marL="285750" lvl="8" indent="-285750" algn="l">
              <a:buFont typeface="Arial" panose="020B0604020202020204" pitchFamily="34" charset="0"/>
              <a:buChar char="•"/>
            </a:pPr>
            <a:r>
              <a:rPr lang="en-US" sz="1400" b="0" dirty="0" smtClean="0">
                <a:solidFill>
                  <a:schemeClr val="tx1">
                    <a:lumMod val="50000"/>
                    <a:lumOff val="50000"/>
                  </a:schemeClr>
                </a:solidFill>
                <a:latin typeface="Gill Sans"/>
                <a:cs typeface="Arial" panose="020B0604020202020204" pitchFamily="34" charset="0"/>
              </a:rPr>
              <a:t>Karin </a:t>
            </a:r>
            <a:r>
              <a:rPr lang="en-US" sz="1400" b="0" dirty="0" err="1" smtClean="0">
                <a:solidFill>
                  <a:schemeClr val="tx1">
                    <a:lumMod val="50000"/>
                    <a:lumOff val="50000"/>
                  </a:schemeClr>
                </a:solidFill>
                <a:latin typeface="Gill Sans"/>
                <a:cs typeface="Arial" panose="020B0604020202020204" pitchFamily="34" charset="0"/>
              </a:rPr>
              <a:t>Jeske</a:t>
            </a:r>
            <a:r>
              <a:rPr lang="en-US" sz="1400" b="0" dirty="0" smtClean="0">
                <a:solidFill>
                  <a:schemeClr val="tx1">
                    <a:lumMod val="50000"/>
                    <a:lumOff val="50000"/>
                  </a:schemeClr>
                </a:solidFill>
                <a:latin typeface="Gill Sans"/>
                <a:cs typeface="Arial" panose="020B0604020202020204" pitchFamily="34" charset="0"/>
              </a:rPr>
              <a:t>, </a:t>
            </a:r>
            <a:r>
              <a:rPr lang="en-US" sz="1400" b="0" dirty="0" err="1" smtClean="0">
                <a:solidFill>
                  <a:schemeClr val="tx1">
                    <a:lumMod val="50000"/>
                    <a:lumOff val="50000"/>
                  </a:schemeClr>
                </a:solidFill>
                <a:latin typeface="Gill Sans"/>
                <a:cs typeface="Arial" panose="020B0604020202020204" pitchFamily="34" charset="0"/>
              </a:rPr>
              <a:t>Tesselle</a:t>
            </a:r>
            <a:r>
              <a:rPr lang="en-US" sz="1400" b="0" dirty="0" smtClean="0">
                <a:solidFill>
                  <a:schemeClr val="tx1">
                    <a:lumMod val="50000"/>
                    <a:lumOff val="50000"/>
                  </a:schemeClr>
                </a:solidFill>
                <a:latin typeface="Gill Sans"/>
                <a:cs typeface="Arial" panose="020B0604020202020204" pitchFamily="34" charset="0"/>
              </a:rPr>
              <a:t>/</a:t>
            </a:r>
            <a:r>
              <a:rPr lang="en-US" sz="1400" b="0" dirty="0" err="1" smtClean="0">
                <a:solidFill>
                  <a:schemeClr val="tx1">
                    <a:lumMod val="50000"/>
                    <a:lumOff val="50000"/>
                  </a:schemeClr>
                </a:solidFill>
                <a:latin typeface="Gill Sans"/>
                <a:cs typeface="Arial" panose="020B0604020202020204" pitchFamily="34" charset="0"/>
              </a:rPr>
              <a:t>StyleData</a:t>
            </a:r>
            <a:endParaRPr lang="en-US" sz="1400" b="0" dirty="0" smtClean="0">
              <a:solidFill>
                <a:schemeClr val="tx1">
                  <a:lumMod val="50000"/>
                  <a:lumOff val="50000"/>
                </a:schemeClr>
              </a:solidFill>
              <a:latin typeface="Gill Sans"/>
              <a:cs typeface="Arial" panose="020B0604020202020204" pitchFamily="34" charset="0"/>
            </a:endParaRPr>
          </a:p>
          <a:p>
            <a:pPr marL="285750" lvl="8" indent="-285750" algn="l">
              <a:buFont typeface="Arial" panose="020B0604020202020204" pitchFamily="34" charset="0"/>
              <a:buChar char="•"/>
            </a:pPr>
            <a:r>
              <a:rPr lang="en-US" sz="1400" b="0" dirty="0" smtClean="0">
                <a:solidFill>
                  <a:schemeClr val="tx1">
                    <a:lumMod val="50000"/>
                    <a:lumOff val="50000"/>
                  </a:schemeClr>
                </a:solidFill>
                <a:latin typeface="Gill Sans"/>
                <a:cs typeface="Arial" panose="020B0604020202020204" pitchFamily="34" charset="0"/>
              </a:rPr>
              <a:t>Tracey </a:t>
            </a:r>
            <a:r>
              <a:rPr lang="en-US" sz="1400" b="0" dirty="0" err="1" smtClean="0">
                <a:solidFill>
                  <a:schemeClr val="tx1">
                    <a:lumMod val="50000"/>
                    <a:lumOff val="50000"/>
                  </a:schemeClr>
                </a:solidFill>
                <a:latin typeface="Gill Sans"/>
                <a:cs typeface="Arial" panose="020B0604020202020204" pitchFamily="34" charset="0"/>
              </a:rPr>
              <a:t>Lachapelle-Deasy</a:t>
            </a:r>
            <a:r>
              <a:rPr lang="en-US" sz="1400" b="0" dirty="0" smtClean="0">
                <a:solidFill>
                  <a:schemeClr val="tx1">
                    <a:lumMod val="50000"/>
                    <a:lumOff val="50000"/>
                  </a:schemeClr>
                </a:solidFill>
                <a:latin typeface="Gill Sans"/>
                <a:cs typeface="Arial" panose="020B0604020202020204" pitchFamily="34" charset="0"/>
              </a:rPr>
              <a:t>, Plastics Color Corp</a:t>
            </a:r>
          </a:p>
          <a:p>
            <a:pPr marL="285750" lvl="8" indent="-285750" algn="l">
              <a:buFont typeface="Arial" panose="020B0604020202020204" pitchFamily="34" charset="0"/>
              <a:buChar char="•"/>
            </a:pPr>
            <a:r>
              <a:rPr lang="en-US" sz="1400" b="0" dirty="0" smtClean="0">
                <a:solidFill>
                  <a:schemeClr val="tx1">
                    <a:lumMod val="50000"/>
                    <a:lumOff val="50000"/>
                  </a:schemeClr>
                </a:solidFill>
                <a:latin typeface="Gill Sans"/>
                <a:cs typeface="Arial" panose="020B0604020202020204" pitchFamily="34" charset="0"/>
              </a:rPr>
              <a:t>April </a:t>
            </a:r>
            <a:r>
              <a:rPr lang="en-US" sz="1400" b="0" dirty="0" err="1" smtClean="0">
                <a:solidFill>
                  <a:schemeClr val="tx1">
                    <a:lumMod val="50000"/>
                    <a:lumOff val="50000"/>
                  </a:schemeClr>
                </a:solidFill>
                <a:latin typeface="Gill Sans"/>
                <a:cs typeface="Arial" panose="020B0604020202020204" pitchFamily="34" charset="0"/>
              </a:rPr>
              <a:t>Tetlow</a:t>
            </a:r>
            <a:r>
              <a:rPr lang="en-US" sz="1400" b="0" dirty="0" smtClean="0">
                <a:solidFill>
                  <a:schemeClr val="tx1">
                    <a:lumMod val="50000"/>
                    <a:lumOff val="50000"/>
                  </a:schemeClr>
                </a:solidFill>
                <a:latin typeface="Gill Sans"/>
                <a:cs typeface="Arial" panose="020B0604020202020204" pitchFamily="34" charset="0"/>
              </a:rPr>
              <a:t>, </a:t>
            </a:r>
            <a:r>
              <a:rPr lang="en-US" sz="1400" b="0" dirty="0" err="1" smtClean="0">
                <a:solidFill>
                  <a:schemeClr val="tx1">
                    <a:lumMod val="50000"/>
                    <a:lumOff val="50000"/>
                  </a:schemeClr>
                </a:solidFill>
                <a:latin typeface="Gill Sans"/>
                <a:cs typeface="Arial" panose="020B0604020202020204" pitchFamily="34" charset="0"/>
              </a:rPr>
              <a:t>Chromaflo</a:t>
            </a:r>
            <a:r>
              <a:rPr lang="en-US" sz="1400" b="0" dirty="0" smtClean="0">
                <a:solidFill>
                  <a:schemeClr val="tx1">
                    <a:lumMod val="50000"/>
                    <a:lumOff val="50000"/>
                  </a:schemeClr>
                </a:solidFill>
                <a:latin typeface="Gill Sans"/>
                <a:cs typeface="Arial" panose="020B0604020202020204" pitchFamily="34" charset="0"/>
              </a:rPr>
              <a:t> Technologies</a:t>
            </a:r>
          </a:p>
          <a:p>
            <a:pPr marL="285750" lvl="7" indent="-285750" algn="l">
              <a:buFont typeface="Arial" panose="020B0604020202020204" pitchFamily="34" charset="0"/>
              <a:buChar char="•"/>
            </a:pPr>
            <a:endParaRPr lang="en-US" sz="1800" dirty="0">
              <a:solidFill>
                <a:schemeClr val="tx1">
                  <a:lumMod val="50000"/>
                  <a:lumOff val="50000"/>
                </a:schemeClr>
              </a:solidFill>
              <a:latin typeface="Gill Sans"/>
              <a:cs typeface="Arial" panose="020B0604020202020204" pitchFamily="34" charset="0"/>
            </a:endParaRPr>
          </a:p>
          <a:p>
            <a:pPr algn="l"/>
            <a:endParaRPr lang="en-US" sz="1800" dirty="0">
              <a:solidFill>
                <a:schemeClr val="tx1">
                  <a:lumMod val="50000"/>
                  <a:lumOff val="50000"/>
                </a:schemeClr>
              </a:solidFill>
              <a:latin typeface="Gill Sans"/>
              <a:cs typeface="Arial" panose="020B0604020202020204" pitchFamily="34" charset="0"/>
            </a:endParaRPr>
          </a:p>
          <a:p>
            <a:pPr algn="l"/>
            <a:endParaRPr lang="en-US" sz="1800" dirty="0">
              <a:solidFill>
                <a:schemeClr val="tx1">
                  <a:lumMod val="50000"/>
                  <a:lumOff val="50000"/>
                </a:schemeClr>
              </a:solidFill>
              <a:latin typeface="Gill Sans"/>
              <a:cs typeface="Arial" panose="020B0604020202020204" pitchFamily="34" charset="0"/>
            </a:endParaRPr>
          </a:p>
          <a:p>
            <a:pPr algn="l"/>
            <a:endParaRPr lang="en-US" sz="1800" b="0" dirty="0">
              <a:solidFill>
                <a:schemeClr val="tx1">
                  <a:lumMod val="50000"/>
                  <a:lumOff val="50000"/>
                </a:schemeClr>
              </a:solidFill>
              <a:latin typeface="Gill Sans"/>
              <a:cs typeface="Arial" panose="020B0604020202020204" pitchFamily="34" charset="0"/>
            </a:endParaRPr>
          </a:p>
          <a:p>
            <a:pPr algn="l"/>
            <a:endParaRPr lang="en-US" sz="1800" b="0" dirty="0">
              <a:solidFill>
                <a:schemeClr val="tx1">
                  <a:lumMod val="50000"/>
                  <a:lumOff val="50000"/>
                </a:schemeClr>
              </a:solidFill>
              <a:latin typeface="Gill Sans"/>
              <a:cs typeface="Arial" panose="020B0604020202020204" pitchFamily="34" charset="0"/>
            </a:endParaRPr>
          </a:p>
          <a:p>
            <a:pPr algn="l"/>
            <a:endParaRPr lang="en-US" sz="1800" b="0" dirty="0">
              <a:solidFill>
                <a:schemeClr val="tx1">
                  <a:lumMod val="50000"/>
                  <a:lumOff val="50000"/>
                </a:schemeClr>
              </a:solidFill>
              <a:latin typeface="Gill Sans"/>
              <a:cs typeface="Arial" panose="020B0604020202020204" pitchFamily="34" charset="0"/>
            </a:endParaRPr>
          </a:p>
        </p:txBody>
      </p:sp>
      <p:sp>
        <p:nvSpPr>
          <p:cNvPr id="4" name="Rectangle 3"/>
          <p:cNvSpPr/>
          <p:nvPr/>
        </p:nvSpPr>
        <p:spPr>
          <a:xfrm>
            <a:off x="228600" y="0"/>
            <a:ext cx="8686800" cy="892552"/>
          </a:xfrm>
          <a:prstGeom prst="rect">
            <a:avLst/>
          </a:prstGeom>
        </p:spPr>
        <p:txBody>
          <a:bodyPr wrap="square">
            <a:spAutoFit/>
          </a:bodyPr>
          <a:lstStyle/>
          <a:p>
            <a:pPr hangingPunct="1">
              <a:spcBef>
                <a:spcPct val="50000"/>
              </a:spcBef>
            </a:pPr>
            <a:r>
              <a:rPr lang="en-US" sz="1600" dirty="0" smtClean="0">
                <a:solidFill>
                  <a:srgbClr val="7F7F7F"/>
                </a:solidFill>
                <a:latin typeface="Gill Sans"/>
                <a:cs typeface="Times New Roman" pitchFamily="18" charset="0"/>
              </a:rPr>
              <a:t>COLOR </a:t>
            </a:r>
            <a:r>
              <a:rPr lang="en-US" sz="1600" dirty="0">
                <a:solidFill>
                  <a:srgbClr val="7F7F7F"/>
                </a:solidFill>
                <a:latin typeface="Gill Sans"/>
                <a:cs typeface="Times New Roman" pitchFamily="18" charset="0"/>
              </a:rPr>
              <a:t>APPLICATIONS WORKSHOP </a:t>
            </a:r>
          </a:p>
          <a:p>
            <a:pPr hangingPunct="1">
              <a:spcBef>
                <a:spcPct val="50000"/>
              </a:spcBef>
            </a:pPr>
            <a:r>
              <a:rPr lang="en-US" dirty="0">
                <a:solidFill>
                  <a:srgbClr val="7F7F7F"/>
                </a:solidFill>
                <a:latin typeface="Gill Sans"/>
                <a:cs typeface="Times New Roman" pitchFamily="18" charset="0"/>
              </a:rPr>
              <a:t> </a:t>
            </a:r>
            <a:r>
              <a:rPr lang="en-US" sz="2000" dirty="0" smtClean="0">
                <a:solidFill>
                  <a:srgbClr val="7F7F7F"/>
                </a:solidFill>
                <a:latin typeface="Gill Sans"/>
                <a:cs typeface="Times New Roman" pitchFamily="18" charset="0"/>
              </a:rPr>
              <a:t>2018+ WORLD COLORS</a:t>
            </a:r>
            <a:endParaRPr lang="en-US" sz="2000" dirty="0">
              <a:solidFill>
                <a:srgbClr val="7F7F7F"/>
              </a:solidFill>
              <a:latin typeface="Gill Sans"/>
              <a:cs typeface="Times New Roman" pitchFamily="18" charset="0"/>
            </a:endParaRPr>
          </a:p>
        </p:txBody>
      </p:sp>
    </p:spTree>
    <p:extLst>
      <p:ext uri="{BB962C8B-B14F-4D97-AF65-F5344CB8AC3E}">
        <p14:creationId xmlns:p14="http://schemas.microsoft.com/office/powerpoint/2010/main" val="2059206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4"/>
          <p:cNvCxnSpPr>
            <a:cxnSpLocks noChangeShapeType="1"/>
          </p:cNvCxnSpPr>
          <p:nvPr/>
        </p:nvCxnSpPr>
        <p:spPr bwMode="auto">
          <a:xfrm>
            <a:off x="457200" y="361950"/>
            <a:ext cx="8229600" cy="0"/>
          </a:xfrm>
          <a:prstGeom prst="line">
            <a:avLst/>
          </a:prstGeom>
          <a:noFill/>
          <a:ln w="9525">
            <a:solidFill>
              <a:srgbClr val="7F7F7F"/>
            </a:solidFill>
            <a:round/>
            <a:headEnd/>
            <a:tailEnd/>
          </a:ln>
          <a:extLst>
            <a:ext uri="{909E8E84-426E-40DD-AFC4-6F175D3DCCD1}">
              <a14:hiddenFill xmlns:a14="http://schemas.microsoft.com/office/drawing/2010/main">
                <a:noFill/>
              </a14:hiddenFill>
            </a:ext>
          </a:extLst>
        </p:spPr>
      </p:cxnSp>
      <p:sp>
        <p:nvSpPr>
          <p:cNvPr id="5" name="Text Box 9"/>
          <p:cNvSpPr txBox="1">
            <a:spLocks noChangeArrowheads="1"/>
          </p:cNvSpPr>
          <p:nvPr/>
        </p:nvSpPr>
        <p:spPr bwMode="auto">
          <a:xfrm>
            <a:off x="4631422" y="895350"/>
            <a:ext cx="352197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b="0" dirty="0">
                <a:solidFill>
                  <a:schemeClr val="bg1">
                    <a:lumMod val="50000"/>
                  </a:schemeClr>
                </a:solidFill>
                <a:latin typeface="Gill Sans" charset="0"/>
                <a:cs typeface="Gill Sans MT"/>
              </a:rPr>
              <a:t>T</a:t>
            </a:r>
            <a:r>
              <a:rPr lang="en-US" sz="1400" b="0" dirty="0" smtClean="0">
                <a:solidFill>
                  <a:schemeClr val="bg1">
                    <a:lumMod val="50000"/>
                  </a:schemeClr>
                </a:solidFill>
                <a:latin typeface="Gill Sans" charset="0"/>
                <a:cs typeface="Gill Sans MT"/>
              </a:rPr>
              <a:t>he distressed neutrals represent varied tones of color because distressed color doesn’t exist as a pure color.  </a:t>
            </a:r>
            <a:r>
              <a:rPr lang="en-US" sz="1400" b="0" dirty="0">
                <a:solidFill>
                  <a:schemeClr val="bg1">
                    <a:lumMod val="50000"/>
                  </a:schemeClr>
                </a:solidFill>
                <a:latin typeface="Gill Sans" charset="0"/>
                <a:cs typeface="Gill Sans MT"/>
              </a:rPr>
              <a:t>T</a:t>
            </a:r>
            <a:r>
              <a:rPr lang="en-US" sz="1400" b="0" dirty="0" smtClean="0">
                <a:solidFill>
                  <a:schemeClr val="bg1">
                    <a:lumMod val="50000"/>
                  </a:schemeClr>
                </a:solidFill>
                <a:latin typeface="Gill Sans" charset="0"/>
                <a:cs typeface="Gill Sans MT"/>
              </a:rPr>
              <a:t>he technique of distressing (whether through weaving or distressing finishes), creates a neutral that is more interesting and complex.  Distressing brings multiple colors into the finish through the use of texture and different levels of sheen.  It adds interest while maintaining its neutral tone, creating variety within the palette and providing more surface interest.</a:t>
            </a:r>
          </a:p>
          <a:p>
            <a:r>
              <a:rPr lang="en-US" sz="1100" dirty="0" smtClean="0">
                <a:latin typeface="Gill Sans MT" charset="0"/>
                <a:ea typeface="Gill Sans MT" charset="0"/>
                <a:cs typeface="Gill Sans MT" charset="0"/>
              </a:rPr>
              <a:t> </a:t>
            </a:r>
            <a:endParaRPr lang="en-US" sz="1100" dirty="0" smtClean="0">
              <a:latin typeface="Gill Sans MT" charset="0"/>
            </a:endParaRPr>
          </a:p>
          <a:p>
            <a:pPr algn="l" eaLnBrk="1" hangingPunct="1">
              <a:spcBef>
                <a:spcPts val="300"/>
              </a:spcBef>
            </a:pPr>
            <a:endParaRPr lang="en-US" sz="1100" dirty="0" smtClean="0">
              <a:latin typeface="Gill Sans MT" charset="0"/>
            </a:endParaRPr>
          </a:p>
          <a:p>
            <a:pPr algn="l" eaLnBrk="1" hangingPunct="1">
              <a:spcBef>
                <a:spcPts val="300"/>
              </a:spcBef>
            </a:pPr>
            <a:endParaRPr lang="en-US" sz="1100" dirty="0" smtClean="0">
              <a:latin typeface="Gill Sans MT" charset="0"/>
            </a:endParaRPr>
          </a:p>
        </p:txBody>
      </p:sp>
      <p:sp>
        <p:nvSpPr>
          <p:cNvPr id="6" name="Rectangle 5"/>
          <p:cNvSpPr/>
          <p:nvPr/>
        </p:nvSpPr>
        <p:spPr>
          <a:xfrm>
            <a:off x="8305800" y="-369510"/>
            <a:ext cx="762000" cy="1569660"/>
          </a:xfrm>
          <a:prstGeom prst="rect">
            <a:avLst/>
          </a:prstGeom>
        </p:spPr>
        <p:txBody>
          <a:bodyPr wrap="square">
            <a:spAutoFit/>
          </a:bodyPr>
          <a:lstStyle/>
          <a:p>
            <a:pPr algn="ctr">
              <a:defRPr/>
            </a:pPr>
            <a:r>
              <a:rPr lang="en-US" sz="9600" dirty="0" smtClean="0">
                <a:solidFill>
                  <a:schemeClr val="bg1">
                    <a:lumMod val="65000"/>
                  </a:schemeClr>
                </a:solidFill>
                <a:latin typeface="Bell MT"/>
                <a:cs typeface="Bell MT"/>
              </a:rPr>
              <a:t>3</a:t>
            </a:r>
            <a:endParaRPr lang="en-US" sz="9600" dirty="0">
              <a:solidFill>
                <a:schemeClr val="bg1">
                  <a:lumMod val="65000"/>
                </a:schemeClr>
              </a:solidFill>
              <a:latin typeface="Bell MT"/>
              <a:cs typeface="Bell MT"/>
            </a:endParaRPr>
          </a:p>
        </p:txBody>
      </p:sp>
      <p:sp>
        <p:nvSpPr>
          <p:cNvPr id="13" name="Text Box 4"/>
          <p:cNvSpPr txBox="1">
            <a:spLocks noChangeArrowheads="1"/>
          </p:cNvSpPr>
          <p:nvPr/>
        </p:nvSpPr>
        <p:spPr bwMode="auto">
          <a:xfrm>
            <a:off x="821422" y="-39750"/>
            <a:ext cx="74676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600" dirty="0" smtClean="0">
                <a:solidFill>
                  <a:schemeClr val="bg1">
                    <a:lumMod val="50000"/>
                  </a:schemeClr>
                </a:solidFill>
                <a:latin typeface="Gill Sans"/>
                <a:cs typeface="Times New Roman" pitchFamily="18" charset="0"/>
              </a:rPr>
              <a:t> COLOR APPLICATIONS WORKSHOP </a:t>
            </a:r>
          </a:p>
          <a:p>
            <a:pPr algn="ctr" eaLnBrk="1" hangingPunct="1">
              <a:spcBef>
                <a:spcPct val="50000"/>
              </a:spcBef>
            </a:pPr>
            <a:r>
              <a:rPr lang="en-US" sz="1600" dirty="0" smtClean="0">
                <a:solidFill>
                  <a:schemeClr val="bg1">
                    <a:lumMod val="50000"/>
                  </a:schemeClr>
                </a:solidFill>
                <a:latin typeface="Gill Sans"/>
                <a:cs typeface="Times New Roman" pitchFamily="18" charset="0"/>
              </a:rPr>
              <a:t> </a:t>
            </a:r>
            <a:r>
              <a:rPr lang="en-US" sz="2000" dirty="0" smtClean="0">
                <a:solidFill>
                  <a:schemeClr val="bg1">
                    <a:lumMod val="50000"/>
                  </a:schemeClr>
                </a:solidFill>
                <a:latin typeface="Gill Sans"/>
                <a:cs typeface="Times New Roman" pitchFamily="18" charset="0"/>
              </a:rPr>
              <a:t>2018+ WORLD COLORS</a:t>
            </a:r>
            <a:endParaRPr lang="en-US" sz="2000" dirty="0">
              <a:solidFill>
                <a:schemeClr val="bg1">
                  <a:lumMod val="50000"/>
                </a:schemeClr>
              </a:solidFill>
              <a:latin typeface="Gill Sans"/>
              <a:cs typeface="Times New Roman" pitchFamily="18" charset="0"/>
            </a:endParaRPr>
          </a:p>
        </p:txBody>
      </p:sp>
      <p:pic>
        <p:nvPicPr>
          <p:cNvPr id="10" name="Picture 9" descr="Unsplash photo-1444362408440-274ecb6fc73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266950"/>
            <a:ext cx="3326511" cy="2208839"/>
          </a:xfrm>
          <a:prstGeom prst="rect">
            <a:avLst/>
          </a:prstGeom>
        </p:spPr>
      </p:pic>
      <p:pic>
        <p:nvPicPr>
          <p:cNvPr id="11" name="Picture 10" descr="unsplash e0b00b9f.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438150"/>
            <a:ext cx="2590799" cy="1730654"/>
          </a:xfrm>
          <a:prstGeom prst="rect">
            <a:avLst/>
          </a:prstGeom>
        </p:spPr>
      </p:pic>
      <p:sp>
        <p:nvSpPr>
          <p:cNvPr id="12" name="TextBox 11"/>
          <p:cNvSpPr txBox="1"/>
          <p:nvPr/>
        </p:nvSpPr>
        <p:spPr>
          <a:xfrm>
            <a:off x="2816379" y="1944531"/>
            <a:ext cx="1679421"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000" dirty="0" smtClean="0"/>
              <a:t>Photos from </a:t>
            </a:r>
            <a:r>
              <a:rPr lang="en-US" sz="1000" dirty="0" err="1" smtClean="0"/>
              <a:t>Unsplash.com</a:t>
            </a:r>
            <a:endParaRPr kumimoji="0" lang="en-US" sz="1000" b="1" i="0" u="none" strike="noStrike" cap="none" spc="-1" normalizeH="0" baseline="0" dirty="0">
              <a:ln>
                <a:noFill/>
              </a:ln>
              <a:solidFill>
                <a:srgbClr val="000000"/>
              </a:solidFill>
              <a:effectLst/>
              <a:uFill>
                <a:solidFill>
                  <a:srgbClr val="FFFFFF"/>
                </a:solidFill>
              </a:uFill>
              <a:latin typeface="Trebuchet MS"/>
              <a:ea typeface="Trebuchet MS"/>
              <a:cs typeface="Trebuchet MS"/>
              <a:sym typeface="Trebuchet MS"/>
            </a:endParaRPr>
          </a:p>
        </p:txBody>
      </p:sp>
    </p:spTree>
    <p:extLst>
      <p:ext uri="{BB962C8B-B14F-4D97-AF65-F5344CB8AC3E}">
        <p14:creationId xmlns:p14="http://schemas.microsoft.com/office/powerpoint/2010/main" val="674023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4"/>
          <p:cNvCxnSpPr>
            <a:cxnSpLocks noChangeShapeType="1"/>
          </p:cNvCxnSpPr>
          <p:nvPr/>
        </p:nvCxnSpPr>
        <p:spPr bwMode="auto">
          <a:xfrm>
            <a:off x="457200" y="438150"/>
            <a:ext cx="8229600" cy="0"/>
          </a:xfrm>
          <a:prstGeom prst="line">
            <a:avLst/>
          </a:prstGeom>
          <a:noFill/>
          <a:ln w="9525">
            <a:solidFill>
              <a:srgbClr val="7F7F7F"/>
            </a:solidFill>
            <a:round/>
            <a:headEnd/>
            <a:tailEnd/>
          </a:ln>
          <a:extLst>
            <a:ext uri="{909E8E84-426E-40DD-AFC4-6F175D3DCCD1}">
              <a14:hiddenFill xmlns:a14="http://schemas.microsoft.com/office/drawing/2010/main">
                <a:noFill/>
              </a14:hiddenFill>
            </a:ext>
          </a:extLst>
        </p:spPr>
      </p:cxnSp>
      <p:sp>
        <p:nvSpPr>
          <p:cNvPr id="3" name="Rectangle 2"/>
          <p:cNvSpPr/>
          <p:nvPr/>
        </p:nvSpPr>
        <p:spPr>
          <a:xfrm>
            <a:off x="457201" y="742950"/>
            <a:ext cx="7564225" cy="4662815"/>
          </a:xfrm>
          <a:prstGeom prst="rect">
            <a:avLst/>
          </a:prstGeom>
        </p:spPr>
        <p:txBody>
          <a:bodyPr wrap="square">
            <a:spAutoFit/>
          </a:bodyPr>
          <a:lstStyle/>
          <a:p>
            <a:r>
              <a:rPr lang="en-US" sz="1100" dirty="0" smtClean="0">
                <a:solidFill>
                  <a:schemeClr val="tx1">
                    <a:lumMod val="50000"/>
                    <a:lumOff val="50000"/>
                  </a:schemeClr>
                </a:solidFill>
                <a:latin typeface="Gill Sans"/>
                <a:cs typeface="Arial" panose="020B0604020202020204" pitchFamily="34" charset="0"/>
              </a:rPr>
              <a:t>Please list sources of all imagery included in the report back </a:t>
            </a:r>
            <a:endParaRPr lang="en-US" sz="1100" dirty="0">
              <a:solidFill>
                <a:schemeClr val="tx1">
                  <a:lumMod val="50000"/>
                  <a:lumOff val="50000"/>
                </a:schemeClr>
              </a:solidFill>
              <a:latin typeface="Gill Sans"/>
              <a:cs typeface="Arial" panose="020B0604020202020204" pitchFamily="34" charset="0"/>
            </a:endParaRPr>
          </a:p>
          <a:p>
            <a:pPr algn="l"/>
            <a:endParaRPr lang="en-US" sz="1100" b="0" dirty="0" smtClean="0">
              <a:solidFill>
                <a:schemeClr val="tx1">
                  <a:lumMod val="50000"/>
                  <a:lumOff val="50000"/>
                </a:schemeClr>
              </a:solidFill>
              <a:latin typeface="Gill Sans"/>
              <a:cs typeface="Arial" panose="020B0604020202020204" pitchFamily="34" charset="0"/>
            </a:endParaRPr>
          </a:p>
          <a:p>
            <a:pPr algn="l"/>
            <a:r>
              <a:rPr lang="en-US" sz="1100" dirty="0">
                <a:solidFill>
                  <a:schemeClr val="tx1">
                    <a:lumMod val="50000"/>
                    <a:lumOff val="50000"/>
                  </a:schemeClr>
                </a:solidFill>
                <a:latin typeface="Gill Sans"/>
                <a:cs typeface="Arial" panose="020B0604020202020204" pitchFamily="34" charset="0"/>
              </a:rPr>
              <a:t> </a:t>
            </a:r>
            <a:r>
              <a:rPr lang="en-US" sz="1100" dirty="0" smtClean="0">
                <a:solidFill>
                  <a:schemeClr val="tx1">
                    <a:lumMod val="50000"/>
                    <a:lumOff val="50000"/>
                  </a:schemeClr>
                </a:solidFill>
                <a:latin typeface="Gill Sans"/>
                <a:cs typeface="EucrosiaUPC" panose="02020603050405020304" pitchFamily="18" charset="-34"/>
              </a:rPr>
              <a:t>Trend Story #1:</a:t>
            </a:r>
          </a:p>
          <a:p>
            <a:pPr algn="l"/>
            <a:endParaRPr lang="en-US" sz="1100" dirty="0" smtClean="0">
              <a:solidFill>
                <a:schemeClr val="tx1">
                  <a:lumMod val="50000"/>
                  <a:lumOff val="50000"/>
                </a:schemeClr>
              </a:solidFill>
              <a:latin typeface="Gill Sans"/>
              <a:cs typeface="EucrosiaUPC" panose="02020603050405020304" pitchFamily="18" charset="-34"/>
            </a:endParaRPr>
          </a:p>
          <a:p>
            <a:pPr marL="285750" indent="-285750" algn="l">
              <a:buFont typeface="Arial" panose="020B0604020202020204" pitchFamily="34" charset="0"/>
              <a:buChar char="•"/>
            </a:pPr>
            <a:r>
              <a:rPr lang="en-US" sz="1100" dirty="0" smtClean="0">
                <a:solidFill>
                  <a:schemeClr val="tx1">
                    <a:lumMod val="50000"/>
                    <a:lumOff val="50000"/>
                  </a:schemeClr>
                </a:solidFill>
                <a:latin typeface="Gill Sans"/>
                <a:cs typeface="EucrosiaUPC" panose="02020603050405020304" pitchFamily="18" charset="-34"/>
              </a:rPr>
              <a:t>Image #1 - </a:t>
            </a:r>
          </a:p>
          <a:p>
            <a:pPr marL="285750" indent="-285750" algn="l">
              <a:buFont typeface="Arial" panose="020B0604020202020204" pitchFamily="34" charset="0"/>
              <a:buChar char="•"/>
            </a:pPr>
            <a:r>
              <a:rPr lang="en-US" sz="1100" dirty="0" smtClean="0">
                <a:solidFill>
                  <a:schemeClr val="tx1">
                    <a:lumMod val="50000"/>
                    <a:lumOff val="50000"/>
                  </a:schemeClr>
                </a:solidFill>
                <a:latin typeface="Gill Sans"/>
                <a:cs typeface="EucrosiaUPC" panose="02020603050405020304" pitchFamily="18" charset="-34"/>
              </a:rPr>
              <a:t>Image #2 – </a:t>
            </a:r>
          </a:p>
          <a:p>
            <a:pPr marL="285750" indent="-285750" algn="l">
              <a:buFont typeface="Arial" panose="020B0604020202020204" pitchFamily="34" charset="0"/>
              <a:buChar char="•"/>
            </a:pPr>
            <a:r>
              <a:rPr lang="en-US" sz="1100" dirty="0" smtClean="0">
                <a:solidFill>
                  <a:schemeClr val="tx1">
                    <a:lumMod val="50000"/>
                    <a:lumOff val="50000"/>
                  </a:schemeClr>
                </a:solidFill>
                <a:latin typeface="Gill Sans"/>
                <a:cs typeface="EucrosiaUPC" panose="02020603050405020304" pitchFamily="18" charset="-34"/>
              </a:rPr>
              <a:t>Image #3 – </a:t>
            </a:r>
          </a:p>
          <a:p>
            <a:pPr marL="285750" indent="-285750" algn="l">
              <a:buFont typeface="Arial" panose="020B0604020202020204" pitchFamily="34" charset="0"/>
              <a:buChar char="•"/>
            </a:pPr>
            <a:r>
              <a:rPr lang="en-US" sz="1100" dirty="0" smtClean="0">
                <a:solidFill>
                  <a:schemeClr val="tx1">
                    <a:lumMod val="50000"/>
                    <a:lumOff val="50000"/>
                  </a:schemeClr>
                </a:solidFill>
                <a:latin typeface="Gill Sans"/>
                <a:cs typeface="EucrosiaUPC" panose="02020603050405020304" pitchFamily="18" charset="-34"/>
              </a:rPr>
              <a:t>Image #4 – </a:t>
            </a:r>
          </a:p>
          <a:p>
            <a:pPr marL="285750" indent="-285750" algn="l">
              <a:buFont typeface="Arial" panose="020B0604020202020204" pitchFamily="34" charset="0"/>
              <a:buChar char="•"/>
            </a:pPr>
            <a:r>
              <a:rPr lang="en-US" sz="1100" dirty="0" smtClean="0">
                <a:solidFill>
                  <a:schemeClr val="tx1">
                    <a:lumMod val="50000"/>
                    <a:lumOff val="50000"/>
                  </a:schemeClr>
                </a:solidFill>
                <a:latin typeface="Gill Sans"/>
                <a:cs typeface="EucrosiaUPC" panose="02020603050405020304" pitchFamily="18" charset="-34"/>
              </a:rPr>
              <a:t>Image #5 –</a:t>
            </a:r>
          </a:p>
          <a:p>
            <a:pPr marL="285750" indent="-285750" algn="l">
              <a:buFont typeface="Arial" panose="020B0604020202020204" pitchFamily="34" charset="0"/>
              <a:buChar char="•"/>
            </a:pPr>
            <a:r>
              <a:rPr lang="en-US" sz="1100" dirty="0" smtClean="0">
                <a:solidFill>
                  <a:schemeClr val="tx1">
                    <a:lumMod val="50000"/>
                    <a:lumOff val="50000"/>
                  </a:schemeClr>
                </a:solidFill>
                <a:latin typeface="Gill Sans"/>
                <a:cs typeface="EucrosiaUPC" panose="02020603050405020304" pitchFamily="18" charset="-34"/>
              </a:rPr>
              <a:t>Image #6 –</a:t>
            </a:r>
          </a:p>
          <a:p>
            <a:pPr marL="285750" indent="-285750" algn="l">
              <a:buFont typeface="Arial" panose="020B0604020202020204" pitchFamily="34" charset="0"/>
              <a:buChar char="•"/>
            </a:pPr>
            <a:r>
              <a:rPr lang="en-US" sz="1100" dirty="0" smtClean="0">
                <a:solidFill>
                  <a:schemeClr val="tx1">
                    <a:lumMod val="50000"/>
                    <a:lumOff val="50000"/>
                  </a:schemeClr>
                </a:solidFill>
                <a:latin typeface="Gill Sans"/>
                <a:cs typeface="EucrosiaUPC" panose="02020603050405020304" pitchFamily="18" charset="-34"/>
              </a:rPr>
              <a:t>Image #7</a:t>
            </a:r>
          </a:p>
          <a:p>
            <a:pPr lvl="8" algn="l"/>
            <a:endParaRPr lang="en-US" sz="1100" dirty="0" smtClean="0">
              <a:solidFill>
                <a:schemeClr val="tx1">
                  <a:lumMod val="50000"/>
                  <a:lumOff val="50000"/>
                </a:schemeClr>
              </a:solidFill>
              <a:latin typeface="Gill Sans"/>
              <a:cs typeface="EucrosiaUPC" panose="02020603050405020304" pitchFamily="18" charset="-34"/>
            </a:endParaRPr>
          </a:p>
          <a:p>
            <a:pPr algn="l"/>
            <a:r>
              <a:rPr lang="en-US" sz="1100" dirty="0">
                <a:solidFill>
                  <a:schemeClr val="tx1">
                    <a:lumMod val="50000"/>
                    <a:lumOff val="50000"/>
                  </a:schemeClr>
                </a:solidFill>
                <a:latin typeface="Gill Sans"/>
                <a:cs typeface="EucrosiaUPC" panose="02020603050405020304" pitchFamily="18" charset="-34"/>
              </a:rPr>
              <a:t>Trend Story </a:t>
            </a:r>
            <a:r>
              <a:rPr lang="en-US" sz="1100" dirty="0" smtClean="0">
                <a:solidFill>
                  <a:schemeClr val="tx1">
                    <a:lumMod val="50000"/>
                    <a:lumOff val="50000"/>
                  </a:schemeClr>
                </a:solidFill>
                <a:latin typeface="Gill Sans"/>
                <a:cs typeface="EucrosiaUPC" panose="02020603050405020304" pitchFamily="18" charset="-34"/>
              </a:rPr>
              <a:t>#2:</a:t>
            </a:r>
          </a:p>
          <a:p>
            <a:pPr algn="l"/>
            <a:endParaRPr lang="en-US" sz="1100" dirty="0">
              <a:solidFill>
                <a:schemeClr val="tx1">
                  <a:lumMod val="50000"/>
                  <a:lumOff val="50000"/>
                </a:schemeClr>
              </a:solidFill>
              <a:latin typeface="Gill Sans"/>
              <a:cs typeface="EucrosiaUPC" panose="02020603050405020304" pitchFamily="18" charset="-34"/>
            </a:endParaRPr>
          </a:p>
          <a:p>
            <a:pPr marL="285750" indent="-285750" algn="l">
              <a:buFont typeface="Arial" panose="020B0604020202020204" pitchFamily="34" charset="0"/>
              <a:buChar char="•"/>
            </a:pPr>
            <a:r>
              <a:rPr lang="en-US" sz="1100" dirty="0">
                <a:solidFill>
                  <a:schemeClr val="tx1">
                    <a:lumMod val="50000"/>
                    <a:lumOff val="50000"/>
                  </a:schemeClr>
                </a:solidFill>
                <a:latin typeface="Gill Sans"/>
                <a:cs typeface="EucrosiaUPC" panose="02020603050405020304" pitchFamily="18" charset="-34"/>
              </a:rPr>
              <a:t>Image #</a:t>
            </a:r>
            <a:r>
              <a:rPr lang="en-US" sz="1100" dirty="0" smtClean="0">
                <a:solidFill>
                  <a:schemeClr val="tx1">
                    <a:lumMod val="50000"/>
                    <a:lumOff val="50000"/>
                  </a:schemeClr>
                </a:solidFill>
                <a:latin typeface="Gill Sans"/>
                <a:cs typeface="EucrosiaUPC" panose="02020603050405020304" pitchFamily="18" charset="-34"/>
              </a:rPr>
              <a:t>1 - </a:t>
            </a:r>
            <a:endParaRPr lang="en-US" sz="1100" dirty="0">
              <a:solidFill>
                <a:schemeClr val="tx1">
                  <a:lumMod val="50000"/>
                  <a:lumOff val="50000"/>
                </a:schemeClr>
              </a:solidFill>
              <a:latin typeface="Gill Sans"/>
              <a:cs typeface="EucrosiaUPC" panose="02020603050405020304" pitchFamily="18" charset="-34"/>
            </a:endParaRPr>
          </a:p>
          <a:p>
            <a:pPr marL="285750" indent="-285750" algn="l">
              <a:buFont typeface="Arial" panose="020B0604020202020204" pitchFamily="34" charset="0"/>
              <a:buChar char="•"/>
            </a:pPr>
            <a:r>
              <a:rPr lang="en-US" sz="1100" dirty="0">
                <a:solidFill>
                  <a:schemeClr val="tx1">
                    <a:lumMod val="50000"/>
                    <a:lumOff val="50000"/>
                  </a:schemeClr>
                </a:solidFill>
                <a:latin typeface="Gill Sans"/>
                <a:cs typeface="EucrosiaUPC" panose="02020603050405020304" pitchFamily="18" charset="-34"/>
              </a:rPr>
              <a:t>Image #</a:t>
            </a:r>
            <a:r>
              <a:rPr lang="en-US" sz="1100" dirty="0" smtClean="0">
                <a:solidFill>
                  <a:schemeClr val="tx1">
                    <a:lumMod val="50000"/>
                    <a:lumOff val="50000"/>
                  </a:schemeClr>
                </a:solidFill>
                <a:latin typeface="Gill Sans"/>
                <a:cs typeface="EucrosiaUPC" panose="02020603050405020304" pitchFamily="18" charset="-34"/>
              </a:rPr>
              <a:t>2 - </a:t>
            </a:r>
            <a:endParaRPr lang="en-US" sz="1100" dirty="0">
              <a:solidFill>
                <a:schemeClr val="tx1">
                  <a:lumMod val="50000"/>
                  <a:lumOff val="50000"/>
                </a:schemeClr>
              </a:solidFill>
              <a:latin typeface="Gill Sans"/>
              <a:cs typeface="EucrosiaUPC" panose="02020603050405020304" pitchFamily="18" charset="-34"/>
            </a:endParaRPr>
          </a:p>
          <a:p>
            <a:pPr marL="285750" indent="-285750" algn="l">
              <a:buFont typeface="Arial" panose="020B0604020202020204" pitchFamily="34" charset="0"/>
              <a:buChar char="•"/>
            </a:pPr>
            <a:r>
              <a:rPr lang="en-US" sz="1100" dirty="0">
                <a:solidFill>
                  <a:schemeClr val="tx1">
                    <a:lumMod val="50000"/>
                    <a:lumOff val="50000"/>
                  </a:schemeClr>
                </a:solidFill>
                <a:latin typeface="Gill Sans"/>
                <a:cs typeface="EucrosiaUPC" panose="02020603050405020304" pitchFamily="18" charset="-34"/>
              </a:rPr>
              <a:t>Image #3 – </a:t>
            </a:r>
          </a:p>
          <a:p>
            <a:pPr marL="285750" indent="-285750" algn="l">
              <a:buFont typeface="Arial" panose="020B0604020202020204" pitchFamily="34" charset="0"/>
              <a:buChar char="•"/>
            </a:pPr>
            <a:r>
              <a:rPr lang="en-US" sz="1100" dirty="0">
                <a:solidFill>
                  <a:schemeClr val="tx1">
                    <a:lumMod val="50000"/>
                    <a:lumOff val="50000"/>
                  </a:schemeClr>
                </a:solidFill>
                <a:latin typeface="Gill Sans"/>
                <a:cs typeface="EucrosiaUPC" panose="02020603050405020304" pitchFamily="18" charset="-34"/>
              </a:rPr>
              <a:t>Image #4 – </a:t>
            </a:r>
          </a:p>
          <a:p>
            <a:pPr marL="285750" indent="-285750" algn="l">
              <a:buFont typeface="Arial" panose="020B0604020202020204" pitchFamily="34" charset="0"/>
              <a:buChar char="•"/>
            </a:pPr>
            <a:r>
              <a:rPr lang="en-US" sz="1100" dirty="0">
                <a:solidFill>
                  <a:schemeClr val="tx1">
                    <a:lumMod val="50000"/>
                    <a:lumOff val="50000"/>
                  </a:schemeClr>
                </a:solidFill>
                <a:latin typeface="Gill Sans"/>
                <a:cs typeface="EucrosiaUPC" panose="02020603050405020304" pitchFamily="18" charset="-34"/>
              </a:rPr>
              <a:t>Image #5 –</a:t>
            </a:r>
          </a:p>
          <a:p>
            <a:pPr marL="285750" indent="-285750" algn="l">
              <a:buFont typeface="Arial" panose="020B0604020202020204" pitchFamily="34" charset="0"/>
              <a:buChar char="•"/>
            </a:pPr>
            <a:r>
              <a:rPr lang="en-US" sz="1100" dirty="0">
                <a:solidFill>
                  <a:schemeClr val="tx1">
                    <a:lumMod val="50000"/>
                    <a:lumOff val="50000"/>
                  </a:schemeClr>
                </a:solidFill>
                <a:latin typeface="Gill Sans"/>
                <a:cs typeface="EucrosiaUPC" panose="02020603050405020304" pitchFamily="18" charset="-34"/>
              </a:rPr>
              <a:t>Image #6 </a:t>
            </a:r>
            <a:r>
              <a:rPr lang="en-US" sz="1100" dirty="0" smtClean="0">
                <a:solidFill>
                  <a:schemeClr val="tx1">
                    <a:lumMod val="50000"/>
                    <a:lumOff val="50000"/>
                  </a:schemeClr>
                </a:solidFill>
                <a:latin typeface="Gill Sans"/>
                <a:cs typeface="EucrosiaUPC" panose="02020603050405020304" pitchFamily="18" charset="-34"/>
              </a:rPr>
              <a:t>– </a:t>
            </a:r>
          </a:p>
          <a:p>
            <a:pPr marL="285750" indent="-285750" algn="l">
              <a:buFont typeface="Arial" panose="020B0604020202020204" pitchFamily="34" charset="0"/>
              <a:buChar char="•"/>
            </a:pPr>
            <a:r>
              <a:rPr lang="en-US" sz="1100" dirty="0" smtClean="0">
                <a:solidFill>
                  <a:schemeClr val="tx1">
                    <a:lumMod val="50000"/>
                    <a:lumOff val="50000"/>
                  </a:schemeClr>
                </a:solidFill>
                <a:latin typeface="Gill Sans"/>
                <a:cs typeface="EucrosiaUPC" panose="02020603050405020304" pitchFamily="18" charset="-34"/>
              </a:rPr>
              <a:t>Image #7 - </a:t>
            </a:r>
            <a:endParaRPr lang="en-US" sz="1100" dirty="0">
              <a:solidFill>
                <a:schemeClr val="tx1">
                  <a:lumMod val="50000"/>
                  <a:lumOff val="50000"/>
                </a:schemeClr>
              </a:solidFill>
              <a:latin typeface="Gill Sans"/>
              <a:cs typeface="EucrosiaUPC" panose="02020603050405020304" pitchFamily="18" charset="-34"/>
            </a:endParaRPr>
          </a:p>
          <a:p>
            <a:pPr marL="285750" lvl="7" indent="-285750" algn="l">
              <a:buFont typeface="Arial" panose="020B0604020202020204" pitchFamily="34" charset="0"/>
              <a:buChar char="•"/>
            </a:pPr>
            <a:endParaRPr lang="en-US" sz="1100" dirty="0">
              <a:solidFill>
                <a:schemeClr val="tx1">
                  <a:lumMod val="50000"/>
                  <a:lumOff val="50000"/>
                </a:schemeClr>
              </a:solidFill>
              <a:latin typeface="Gill Sans"/>
              <a:cs typeface="Arial" panose="020B0604020202020204" pitchFamily="34" charset="0"/>
            </a:endParaRPr>
          </a:p>
          <a:p>
            <a:pPr algn="l"/>
            <a:endParaRPr lang="en-US" sz="1100" dirty="0">
              <a:solidFill>
                <a:schemeClr val="tx1">
                  <a:lumMod val="50000"/>
                  <a:lumOff val="50000"/>
                </a:schemeClr>
              </a:solidFill>
              <a:latin typeface="Gill Sans"/>
              <a:cs typeface="Arial" panose="020B0604020202020204" pitchFamily="34" charset="0"/>
            </a:endParaRPr>
          </a:p>
          <a:p>
            <a:pPr algn="l"/>
            <a:endParaRPr lang="en-US" sz="1100" dirty="0">
              <a:solidFill>
                <a:schemeClr val="tx1">
                  <a:lumMod val="50000"/>
                  <a:lumOff val="50000"/>
                </a:schemeClr>
              </a:solidFill>
              <a:latin typeface="Gill Sans"/>
              <a:cs typeface="Arial" panose="020B0604020202020204" pitchFamily="34" charset="0"/>
            </a:endParaRPr>
          </a:p>
          <a:p>
            <a:pPr algn="l"/>
            <a:endParaRPr lang="en-US" sz="1100" b="0" dirty="0">
              <a:solidFill>
                <a:schemeClr val="tx1">
                  <a:lumMod val="50000"/>
                  <a:lumOff val="50000"/>
                </a:schemeClr>
              </a:solidFill>
              <a:latin typeface="Gill Sans"/>
              <a:cs typeface="Arial" panose="020B0604020202020204" pitchFamily="34" charset="0"/>
            </a:endParaRPr>
          </a:p>
          <a:p>
            <a:pPr algn="l"/>
            <a:endParaRPr lang="en-US" sz="1100" b="0" dirty="0">
              <a:solidFill>
                <a:schemeClr val="tx1">
                  <a:lumMod val="50000"/>
                  <a:lumOff val="50000"/>
                </a:schemeClr>
              </a:solidFill>
              <a:latin typeface="Gill Sans"/>
              <a:cs typeface="Arial" panose="020B0604020202020204" pitchFamily="34" charset="0"/>
            </a:endParaRPr>
          </a:p>
          <a:p>
            <a:pPr algn="l"/>
            <a:endParaRPr lang="en-US" sz="1100" b="0" dirty="0">
              <a:solidFill>
                <a:schemeClr val="tx1">
                  <a:lumMod val="50000"/>
                  <a:lumOff val="50000"/>
                </a:schemeClr>
              </a:solidFill>
              <a:latin typeface="Gill Sans"/>
              <a:cs typeface="Arial" panose="020B0604020202020204" pitchFamily="34" charset="0"/>
            </a:endParaRPr>
          </a:p>
        </p:txBody>
      </p:sp>
      <p:sp>
        <p:nvSpPr>
          <p:cNvPr id="4" name="Rectangle 3"/>
          <p:cNvSpPr/>
          <p:nvPr/>
        </p:nvSpPr>
        <p:spPr>
          <a:xfrm>
            <a:off x="228600" y="0"/>
            <a:ext cx="8686800" cy="892552"/>
          </a:xfrm>
          <a:prstGeom prst="rect">
            <a:avLst/>
          </a:prstGeom>
        </p:spPr>
        <p:txBody>
          <a:bodyPr wrap="square">
            <a:spAutoFit/>
          </a:bodyPr>
          <a:lstStyle/>
          <a:p>
            <a:pPr hangingPunct="1">
              <a:spcBef>
                <a:spcPct val="50000"/>
              </a:spcBef>
            </a:pPr>
            <a:r>
              <a:rPr lang="en-US" sz="1600" dirty="0" smtClean="0">
                <a:solidFill>
                  <a:srgbClr val="7F7F7F"/>
                </a:solidFill>
                <a:latin typeface="Gill Sans"/>
                <a:cs typeface="Times New Roman" pitchFamily="18" charset="0"/>
              </a:rPr>
              <a:t>COLOR </a:t>
            </a:r>
            <a:r>
              <a:rPr lang="en-US" sz="1600" dirty="0">
                <a:solidFill>
                  <a:srgbClr val="7F7F7F"/>
                </a:solidFill>
                <a:latin typeface="Gill Sans"/>
                <a:cs typeface="Times New Roman" pitchFamily="18" charset="0"/>
              </a:rPr>
              <a:t>APPLICATIONS WORKSHOP </a:t>
            </a:r>
          </a:p>
          <a:p>
            <a:pPr hangingPunct="1">
              <a:spcBef>
                <a:spcPct val="50000"/>
              </a:spcBef>
            </a:pPr>
            <a:r>
              <a:rPr lang="en-US" dirty="0">
                <a:solidFill>
                  <a:srgbClr val="7F7F7F"/>
                </a:solidFill>
                <a:latin typeface="Gill Sans"/>
                <a:cs typeface="Times New Roman" pitchFamily="18" charset="0"/>
              </a:rPr>
              <a:t> </a:t>
            </a:r>
            <a:r>
              <a:rPr lang="en-US" sz="2000" dirty="0" smtClean="0">
                <a:solidFill>
                  <a:srgbClr val="7F7F7F"/>
                </a:solidFill>
                <a:latin typeface="Gill Sans"/>
                <a:cs typeface="Times New Roman" pitchFamily="18" charset="0"/>
              </a:rPr>
              <a:t>2018+ WORLD COLORS</a:t>
            </a:r>
            <a:endParaRPr lang="en-US" sz="2000" dirty="0">
              <a:solidFill>
                <a:srgbClr val="7F7F7F"/>
              </a:solidFill>
              <a:latin typeface="Gill Sans"/>
              <a:cs typeface="Times New Roman" pitchFamily="18" charset="0"/>
            </a:endParaRPr>
          </a:p>
        </p:txBody>
      </p:sp>
    </p:spTree>
    <p:extLst>
      <p:ext uri="{BB962C8B-B14F-4D97-AF65-F5344CB8AC3E}">
        <p14:creationId xmlns:p14="http://schemas.microsoft.com/office/powerpoint/2010/main" val="4225451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4"/>
          <p:cNvCxnSpPr>
            <a:cxnSpLocks noChangeShapeType="1"/>
          </p:cNvCxnSpPr>
          <p:nvPr/>
        </p:nvCxnSpPr>
        <p:spPr bwMode="auto">
          <a:xfrm>
            <a:off x="457200" y="438150"/>
            <a:ext cx="8229600" cy="0"/>
          </a:xfrm>
          <a:prstGeom prst="line">
            <a:avLst/>
          </a:prstGeom>
          <a:noFill/>
          <a:ln w="9525">
            <a:solidFill>
              <a:srgbClr val="7F7F7F"/>
            </a:solidFill>
            <a:round/>
            <a:headEnd/>
            <a:tailEnd/>
          </a:ln>
          <a:extLst>
            <a:ext uri="{909E8E84-426E-40DD-AFC4-6F175D3DCCD1}">
              <a14:hiddenFill xmlns:a14="http://schemas.microsoft.com/office/drawing/2010/main">
                <a:noFill/>
              </a14:hiddenFill>
            </a:ext>
          </a:extLst>
        </p:spPr>
      </p:cxnSp>
      <p:sp>
        <p:nvSpPr>
          <p:cNvPr id="3" name="Rectangle 2"/>
          <p:cNvSpPr/>
          <p:nvPr/>
        </p:nvSpPr>
        <p:spPr>
          <a:xfrm>
            <a:off x="457201" y="857249"/>
            <a:ext cx="7564225" cy="3370153"/>
          </a:xfrm>
          <a:prstGeom prst="rect">
            <a:avLst/>
          </a:prstGeom>
        </p:spPr>
        <p:txBody>
          <a:bodyPr wrap="square">
            <a:spAutoFit/>
          </a:bodyPr>
          <a:lstStyle/>
          <a:p>
            <a:r>
              <a:rPr lang="en-US" sz="1400" dirty="0" smtClean="0">
                <a:solidFill>
                  <a:schemeClr val="tx1">
                    <a:lumMod val="50000"/>
                    <a:lumOff val="50000"/>
                  </a:schemeClr>
                </a:solidFill>
                <a:latin typeface="Gill Sans"/>
                <a:cs typeface="Arial" panose="020B0604020202020204" pitchFamily="34" charset="0"/>
              </a:rPr>
              <a:t>Please list sources of all imagery included in the report back </a:t>
            </a:r>
            <a:endParaRPr lang="en-US" sz="1400" dirty="0">
              <a:solidFill>
                <a:schemeClr val="tx1">
                  <a:lumMod val="50000"/>
                  <a:lumOff val="50000"/>
                </a:schemeClr>
              </a:solidFill>
              <a:latin typeface="Gill Sans"/>
              <a:cs typeface="Arial" panose="020B0604020202020204" pitchFamily="34" charset="0"/>
            </a:endParaRPr>
          </a:p>
          <a:p>
            <a:pPr algn="l"/>
            <a:endParaRPr lang="en-US" sz="1400" dirty="0">
              <a:solidFill>
                <a:schemeClr val="tx1">
                  <a:lumMod val="50000"/>
                  <a:lumOff val="50000"/>
                </a:schemeClr>
              </a:solidFill>
              <a:latin typeface="Gill Sans"/>
              <a:cs typeface="Arial" panose="020B0604020202020204" pitchFamily="34" charset="0"/>
            </a:endParaRPr>
          </a:p>
          <a:p>
            <a:pPr algn="l"/>
            <a:endParaRPr lang="en-US" sz="1400" dirty="0" smtClean="0">
              <a:solidFill>
                <a:schemeClr val="tx1">
                  <a:lumMod val="50000"/>
                  <a:lumOff val="50000"/>
                </a:schemeClr>
              </a:solidFill>
              <a:latin typeface="Gill Sans"/>
              <a:cs typeface="Arial" panose="020B0604020202020204" pitchFamily="34" charset="0"/>
            </a:endParaRPr>
          </a:p>
          <a:p>
            <a:pPr algn="l"/>
            <a:r>
              <a:rPr lang="en-US" sz="1100" dirty="0" smtClean="0">
                <a:solidFill>
                  <a:schemeClr val="tx1">
                    <a:lumMod val="50000"/>
                    <a:lumOff val="50000"/>
                  </a:schemeClr>
                </a:solidFill>
                <a:latin typeface="Gill Sans"/>
                <a:cs typeface="Arial" panose="020B0604020202020204" pitchFamily="34" charset="0"/>
              </a:rPr>
              <a:t>Trend </a:t>
            </a:r>
            <a:r>
              <a:rPr lang="en-US" sz="1100" dirty="0">
                <a:solidFill>
                  <a:schemeClr val="tx1">
                    <a:lumMod val="50000"/>
                    <a:lumOff val="50000"/>
                  </a:schemeClr>
                </a:solidFill>
                <a:latin typeface="Gill Sans"/>
                <a:cs typeface="Arial" panose="020B0604020202020204" pitchFamily="34" charset="0"/>
              </a:rPr>
              <a:t>Story </a:t>
            </a:r>
            <a:r>
              <a:rPr lang="en-US" sz="1100" dirty="0" smtClean="0">
                <a:solidFill>
                  <a:schemeClr val="tx1">
                    <a:lumMod val="50000"/>
                    <a:lumOff val="50000"/>
                  </a:schemeClr>
                </a:solidFill>
                <a:latin typeface="Gill Sans"/>
                <a:cs typeface="Arial" panose="020B0604020202020204" pitchFamily="34" charset="0"/>
              </a:rPr>
              <a:t>#3:</a:t>
            </a:r>
          </a:p>
          <a:p>
            <a:pPr algn="l"/>
            <a:endParaRPr lang="en-US" sz="1100" dirty="0">
              <a:solidFill>
                <a:schemeClr val="tx1">
                  <a:lumMod val="50000"/>
                  <a:lumOff val="50000"/>
                </a:schemeClr>
              </a:solidFill>
              <a:latin typeface="Gill Sans"/>
              <a:cs typeface="Arial" panose="020B0604020202020204" pitchFamily="34" charset="0"/>
            </a:endParaRPr>
          </a:p>
          <a:p>
            <a:pPr marL="285750" indent="-285750" algn="l">
              <a:buFont typeface="Arial" panose="020B0604020202020204" pitchFamily="34" charset="0"/>
              <a:buChar char="•"/>
            </a:pPr>
            <a:r>
              <a:rPr lang="en-US" sz="1100" dirty="0">
                <a:solidFill>
                  <a:schemeClr val="tx1">
                    <a:lumMod val="50000"/>
                    <a:lumOff val="50000"/>
                  </a:schemeClr>
                </a:solidFill>
                <a:latin typeface="Gill Sans"/>
                <a:cs typeface="Arial" panose="020B0604020202020204" pitchFamily="34" charset="0"/>
              </a:rPr>
              <a:t>Image #</a:t>
            </a:r>
            <a:r>
              <a:rPr lang="en-US" sz="1100" dirty="0" smtClean="0">
                <a:solidFill>
                  <a:schemeClr val="tx1">
                    <a:lumMod val="50000"/>
                    <a:lumOff val="50000"/>
                  </a:schemeClr>
                </a:solidFill>
                <a:latin typeface="Gill Sans"/>
                <a:cs typeface="Arial" panose="020B0604020202020204" pitchFamily="34" charset="0"/>
              </a:rPr>
              <a:t>1 - </a:t>
            </a:r>
            <a:endParaRPr lang="en-US" sz="1100" dirty="0">
              <a:solidFill>
                <a:schemeClr val="tx1">
                  <a:lumMod val="50000"/>
                  <a:lumOff val="50000"/>
                </a:schemeClr>
              </a:solidFill>
              <a:latin typeface="Gill Sans"/>
              <a:cs typeface="Arial" panose="020B0604020202020204" pitchFamily="34" charset="0"/>
            </a:endParaRPr>
          </a:p>
          <a:p>
            <a:pPr marL="285750" indent="-285750" algn="l">
              <a:buFont typeface="Arial" panose="020B0604020202020204" pitchFamily="34" charset="0"/>
              <a:buChar char="•"/>
            </a:pPr>
            <a:r>
              <a:rPr lang="en-US" sz="1100" dirty="0">
                <a:solidFill>
                  <a:schemeClr val="tx1">
                    <a:lumMod val="50000"/>
                    <a:lumOff val="50000"/>
                  </a:schemeClr>
                </a:solidFill>
                <a:latin typeface="Gill Sans"/>
                <a:cs typeface="Arial" panose="020B0604020202020204" pitchFamily="34" charset="0"/>
              </a:rPr>
              <a:t>Image #</a:t>
            </a:r>
            <a:r>
              <a:rPr lang="en-US" sz="1100" dirty="0" smtClean="0">
                <a:solidFill>
                  <a:schemeClr val="tx1">
                    <a:lumMod val="50000"/>
                    <a:lumOff val="50000"/>
                  </a:schemeClr>
                </a:solidFill>
                <a:latin typeface="Gill Sans"/>
                <a:cs typeface="Arial" panose="020B0604020202020204" pitchFamily="34" charset="0"/>
              </a:rPr>
              <a:t>2 - </a:t>
            </a:r>
            <a:endParaRPr lang="en-US" sz="1100" dirty="0">
              <a:solidFill>
                <a:schemeClr val="tx1">
                  <a:lumMod val="50000"/>
                  <a:lumOff val="50000"/>
                </a:schemeClr>
              </a:solidFill>
              <a:latin typeface="Gill Sans"/>
              <a:cs typeface="Arial" panose="020B0604020202020204" pitchFamily="34" charset="0"/>
            </a:endParaRPr>
          </a:p>
          <a:p>
            <a:pPr marL="285750" indent="-285750" algn="l">
              <a:buFont typeface="Arial" panose="020B0604020202020204" pitchFamily="34" charset="0"/>
              <a:buChar char="•"/>
            </a:pPr>
            <a:r>
              <a:rPr lang="en-US" sz="1100" dirty="0">
                <a:solidFill>
                  <a:schemeClr val="tx1">
                    <a:lumMod val="50000"/>
                    <a:lumOff val="50000"/>
                  </a:schemeClr>
                </a:solidFill>
                <a:latin typeface="Gill Sans"/>
                <a:cs typeface="EucrosiaUPC" panose="02020603050405020304" pitchFamily="18" charset="-34"/>
              </a:rPr>
              <a:t>Image #3 – </a:t>
            </a:r>
          </a:p>
          <a:p>
            <a:pPr marL="285750" indent="-285750" algn="l">
              <a:buFont typeface="Arial" panose="020B0604020202020204" pitchFamily="34" charset="0"/>
              <a:buChar char="•"/>
            </a:pPr>
            <a:r>
              <a:rPr lang="en-US" sz="1100" dirty="0">
                <a:solidFill>
                  <a:schemeClr val="tx1">
                    <a:lumMod val="50000"/>
                    <a:lumOff val="50000"/>
                  </a:schemeClr>
                </a:solidFill>
                <a:latin typeface="Gill Sans"/>
                <a:cs typeface="EucrosiaUPC" panose="02020603050405020304" pitchFamily="18" charset="-34"/>
              </a:rPr>
              <a:t>Image #4 – </a:t>
            </a:r>
          </a:p>
          <a:p>
            <a:pPr marL="285750" indent="-285750" algn="l">
              <a:buFont typeface="Arial" panose="020B0604020202020204" pitchFamily="34" charset="0"/>
              <a:buChar char="•"/>
            </a:pPr>
            <a:r>
              <a:rPr lang="en-US" sz="1100" dirty="0">
                <a:solidFill>
                  <a:schemeClr val="tx1">
                    <a:lumMod val="50000"/>
                    <a:lumOff val="50000"/>
                  </a:schemeClr>
                </a:solidFill>
                <a:latin typeface="Gill Sans"/>
                <a:cs typeface="EucrosiaUPC" panose="02020603050405020304" pitchFamily="18" charset="-34"/>
              </a:rPr>
              <a:t>Image #5 –</a:t>
            </a:r>
          </a:p>
          <a:p>
            <a:pPr marL="285750" indent="-285750" algn="l">
              <a:buFont typeface="Arial" panose="020B0604020202020204" pitchFamily="34" charset="0"/>
              <a:buChar char="•"/>
            </a:pPr>
            <a:r>
              <a:rPr lang="en-US" sz="1100" dirty="0">
                <a:solidFill>
                  <a:schemeClr val="tx1">
                    <a:lumMod val="50000"/>
                    <a:lumOff val="50000"/>
                  </a:schemeClr>
                </a:solidFill>
                <a:latin typeface="Gill Sans"/>
                <a:cs typeface="EucrosiaUPC" panose="02020603050405020304" pitchFamily="18" charset="-34"/>
              </a:rPr>
              <a:t>Image #6 – </a:t>
            </a:r>
          </a:p>
          <a:p>
            <a:pPr marL="285750" indent="-285750" algn="l">
              <a:buFont typeface="Arial" panose="020B0604020202020204" pitchFamily="34" charset="0"/>
              <a:buChar char="•"/>
            </a:pPr>
            <a:r>
              <a:rPr lang="en-US" sz="1100" dirty="0">
                <a:solidFill>
                  <a:schemeClr val="tx1">
                    <a:lumMod val="50000"/>
                    <a:lumOff val="50000"/>
                  </a:schemeClr>
                </a:solidFill>
                <a:latin typeface="Gill Sans"/>
                <a:cs typeface="EucrosiaUPC" panose="02020603050405020304" pitchFamily="18" charset="-34"/>
              </a:rPr>
              <a:t>Image #7 - </a:t>
            </a:r>
          </a:p>
          <a:p>
            <a:pPr algn="l"/>
            <a:endParaRPr lang="en-US" sz="1800" dirty="0">
              <a:solidFill>
                <a:schemeClr val="tx1">
                  <a:lumMod val="50000"/>
                  <a:lumOff val="50000"/>
                </a:schemeClr>
              </a:solidFill>
              <a:latin typeface="Gill Sans"/>
              <a:cs typeface="Arial" panose="020B0604020202020204" pitchFamily="34" charset="0"/>
            </a:endParaRPr>
          </a:p>
          <a:p>
            <a:pPr algn="l"/>
            <a:endParaRPr lang="en-US" sz="1800" b="0" dirty="0">
              <a:solidFill>
                <a:schemeClr val="tx1">
                  <a:lumMod val="50000"/>
                  <a:lumOff val="50000"/>
                </a:schemeClr>
              </a:solidFill>
              <a:latin typeface="Gill Sans"/>
              <a:cs typeface="Arial" panose="020B0604020202020204" pitchFamily="34" charset="0"/>
            </a:endParaRPr>
          </a:p>
          <a:p>
            <a:pPr algn="l"/>
            <a:endParaRPr lang="en-US" sz="1800" b="0" dirty="0">
              <a:solidFill>
                <a:schemeClr val="tx1">
                  <a:lumMod val="50000"/>
                  <a:lumOff val="50000"/>
                </a:schemeClr>
              </a:solidFill>
              <a:latin typeface="Gill Sans"/>
              <a:cs typeface="Arial" panose="020B0604020202020204" pitchFamily="34" charset="0"/>
            </a:endParaRPr>
          </a:p>
          <a:p>
            <a:pPr algn="l"/>
            <a:endParaRPr lang="en-US" sz="1800" b="0" dirty="0">
              <a:solidFill>
                <a:schemeClr val="tx1">
                  <a:lumMod val="50000"/>
                  <a:lumOff val="50000"/>
                </a:schemeClr>
              </a:solidFill>
              <a:latin typeface="Gill Sans"/>
              <a:cs typeface="Arial" panose="020B0604020202020204" pitchFamily="34" charset="0"/>
            </a:endParaRPr>
          </a:p>
        </p:txBody>
      </p:sp>
      <p:sp>
        <p:nvSpPr>
          <p:cNvPr id="4" name="Rectangle 3"/>
          <p:cNvSpPr/>
          <p:nvPr/>
        </p:nvSpPr>
        <p:spPr>
          <a:xfrm>
            <a:off x="228600" y="0"/>
            <a:ext cx="8686800" cy="892552"/>
          </a:xfrm>
          <a:prstGeom prst="rect">
            <a:avLst/>
          </a:prstGeom>
        </p:spPr>
        <p:txBody>
          <a:bodyPr wrap="square">
            <a:spAutoFit/>
          </a:bodyPr>
          <a:lstStyle/>
          <a:p>
            <a:pPr hangingPunct="1">
              <a:spcBef>
                <a:spcPct val="50000"/>
              </a:spcBef>
            </a:pPr>
            <a:r>
              <a:rPr lang="en-US" sz="1600" dirty="0" smtClean="0">
                <a:solidFill>
                  <a:srgbClr val="7F7F7F"/>
                </a:solidFill>
                <a:latin typeface="Gill Sans"/>
                <a:cs typeface="Times New Roman" pitchFamily="18" charset="0"/>
              </a:rPr>
              <a:t>COLOR </a:t>
            </a:r>
            <a:r>
              <a:rPr lang="en-US" sz="1600" dirty="0">
                <a:solidFill>
                  <a:srgbClr val="7F7F7F"/>
                </a:solidFill>
                <a:latin typeface="Gill Sans"/>
                <a:cs typeface="Times New Roman" pitchFamily="18" charset="0"/>
              </a:rPr>
              <a:t>APPLICATIONS WORKSHOP </a:t>
            </a:r>
          </a:p>
          <a:p>
            <a:pPr hangingPunct="1">
              <a:spcBef>
                <a:spcPct val="50000"/>
              </a:spcBef>
            </a:pPr>
            <a:r>
              <a:rPr lang="en-US" dirty="0">
                <a:solidFill>
                  <a:srgbClr val="7F7F7F"/>
                </a:solidFill>
                <a:latin typeface="Gill Sans"/>
                <a:cs typeface="Times New Roman" pitchFamily="18" charset="0"/>
              </a:rPr>
              <a:t> </a:t>
            </a:r>
            <a:r>
              <a:rPr lang="en-US" sz="2000" dirty="0" smtClean="0">
                <a:solidFill>
                  <a:srgbClr val="7F7F7F"/>
                </a:solidFill>
                <a:latin typeface="Gill Sans"/>
                <a:cs typeface="Times New Roman" pitchFamily="18" charset="0"/>
              </a:rPr>
              <a:t>2018+ WORLD COLORS</a:t>
            </a:r>
            <a:endParaRPr lang="en-US" sz="2000" dirty="0">
              <a:solidFill>
                <a:srgbClr val="7F7F7F"/>
              </a:solidFill>
              <a:latin typeface="Gill Sans"/>
              <a:cs typeface="Times New Roman" pitchFamily="18" charset="0"/>
            </a:endParaRPr>
          </a:p>
        </p:txBody>
      </p:sp>
    </p:spTree>
    <p:extLst>
      <p:ext uri="{BB962C8B-B14F-4D97-AF65-F5344CB8AC3E}">
        <p14:creationId xmlns:p14="http://schemas.microsoft.com/office/powerpoint/2010/main" val="29033644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4"/>
          <p:cNvCxnSpPr>
            <a:cxnSpLocks noChangeShapeType="1"/>
          </p:cNvCxnSpPr>
          <p:nvPr/>
        </p:nvCxnSpPr>
        <p:spPr bwMode="auto">
          <a:xfrm>
            <a:off x="457200" y="361950"/>
            <a:ext cx="8229600" cy="0"/>
          </a:xfrm>
          <a:prstGeom prst="line">
            <a:avLst/>
          </a:prstGeom>
          <a:noFill/>
          <a:ln w="9525">
            <a:solidFill>
              <a:srgbClr val="7F7F7F"/>
            </a:solidFill>
            <a:round/>
            <a:headEnd/>
            <a:tailEnd/>
          </a:ln>
          <a:extLst>
            <a:ext uri="{909E8E84-426E-40DD-AFC4-6F175D3DCCD1}">
              <a14:hiddenFill xmlns:a14="http://schemas.microsoft.com/office/drawing/2010/main">
                <a:noFill/>
              </a14:hiddenFill>
            </a:ext>
          </a:extLst>
        </p:spPr>
      </p:cxnSp>
      <p:sp>
        <p:nvSpPr>
          <p:cNvPr id="5" name="Text Box 9"/>
          <p:cNvSpPr txBox="1">
            <a:spLocks noChangeArrowheads="1"/>
          </p:cNvSpPr>
          <p:nvPr/>
        </p:nvSpPr>
        <p:spPr bwMode="auto">
          <a:xfrm>
            <a:off x="4648200" y="851684"/>
            <a:ext cx="3733800" cy="2939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100" b="1" dirty="0" smtClean="0">
                <a:solidFill>
                  <a:schemeClr val="bg1">
                    <a:lumMod val="50000"/>
                  </a:schemeClr>
                </a:solidFill>
                <a:latin typeface="Gill Sans" charset="0"/>
                <a:cs typeface="Gill Sans" charset="0"/>
              </a:rPr>
              <a:t>2018+ </a:t>
            </a:r>
            <a:r>
              <a:rPr lang="en-US" sz="1100" dirty="0" smtClean="0">
                <a:solidFill>
                  <a:schemeClr val="bg1">
                    <a:lumMod val="50000"/>
                  </a:schemeClr>
                </a:solidFill>
                <a:latin typeface="Gill Sans" charset="0"/>
                <a:cs typeface="Gill Sans" charset="0"/>
              </a:rPr>
              <a:t>Trend Story </a:t>
            </a:r>
            <a:r>
              <a:rPr lang="en-US" sz="1100" b="1" dirty="0" smtClean="0">
                <a:solidFill>
                  <a:schemeClr val="bg1">
                    <a:lumMod val="50000"/>
                  </a:schemeClr>
                </a:solidFill>
                <a:latin typeface="Gill Sans" charset="0"/>
                <a:cs typeface="Gill Sans" charset="0"/>
              </a:rPr>
              <a:t> #1:  Global Alchemy</a:t>
            </a:r>
          </a:p>
          <a:p>
            <a:pPr algn="l" eaLnBrk="1" hangingPunct="1">
              <a:spcBef>
                <a:spcPct val="50000"/>
              </a:spcBef>
            </a:pPr>
            <a:r>
              <a:rPr lang="en-US" sz="1400" b="0" dirty="0">
                <a:solidFill>
                  <a:schemeClr val="bg1">
                    <a:lumMod val="50000"/>
                  </a:schemeClr>
                </a:solidFill>
                <a:latin typeface="Gill Sans"/>
                <a:cs typeface="Gill Sans"/>
              </a:rPr>
              <a:t>Global </a:t>
            </a:r>
            <a:r>
              <a:rPr lang="en-US" sz="1400" b="0" dirty="0" smtClean="0">
                <a:solidFill>
                  <a:schemeClr val="bg1">
                    <a:lumMod val="50000"/>
                  </a:schemeClr>
                </a:solidFill>
                <a:latin typeface="Gill Sans"/>
                <a:cs typeface="Gill Sans"/>
              </a:rPr>
              <a:t>Alchemy is a mix of adventure </a:t>
            </a:r>
            <a:r>
              <a:rPr lang="en-US" sz="1400" b="0" dirty="0">
                <a:solidFill>
                  <a:schemeClr val="bg1">
                    <a:lumMod val="50000"/>
                  </a:schemeClr>
                </a:solidFill>
                <a:latin typeface="Gill Sans"/>
                <a:cs typeface="Gill Sans"/>
              </a:rPr>
              <a:t>and exotic appeal.  The current trend adapts traditional motifs from varying cultures and allows for the creation of unique combinations, not limited to one ethnicity or style.  </a:t>
            </a:r>
            <a:r>
              <a:rPr lang="en-US" sz="1400" b="0" dirty="0" smtClean="0">
                <a:solidFill>
                  <a:schemeClr val="bg1">
                    <a:lumMod val="50000"/>
                  </a:schemeClr>
                </a:solidFill>
                <a:latin typeface="Gill Sans"/>
                <a:cs typeface="Gill Sans"/>
              </a:rPr>
              <a:t>It incorporates the use of lustrous, metallic finishes in almost every shade of gold, including deeper burnished gold to pink gold and copper.  These rich tones read as lux and expensive. </a:t>
            </a:r>
            <a:endParaRPr lang="en-US" sz="1400" dirty="0" smtClean="0">
              <a:solidFill>
                <a:schemeClr val="bg1">
                  <a:lumMod val="50000"/>
                </a:schemeClr>
              </a:solidFill>
              <a:latin typeface="Gill Sans" charset="0"/>
              <a:cs typeface="Gill Sans MT"/>
            </a:endParaRPr>
          </a:p>
          <a:p>
            <a:pPr algn="l" eaLnBrk="1" hangingPunct="1">
              <a:spcBef>
                <a:spcPct val="50000"/>
              </a:spcBef>
            </a:pPr>
            <a:endParaRPr lang="en-US" sz="1100" dirty="0">
              <a:solidFill>
                <a:schemeClr val="bg1">
                  <a:lumMod val="50000"/>
                </a:schemeClr>
              </a:solidFill>
              <a:latin typeface="Gill Sans" charset="0"/>
              <a:cs typeface="Gill Sans MT"/>
            </a:endParaRPr>
          </a:p>
          <a:p>
            <a:r>
              <a:rPr lang="en-US" sz="1100" dirty="0" smtClean="0">
                <a:latin typeface="Gill Sans MT" charset="0"/>
                <a:ea typeface="Gill Sans MT" charset="0"/>
                <a:cs typeface="Gill Sans MT" charset="0"/>
              </a:rPr>
              <a:t> </a:t>
            </a:r>
            <a:endParaRPr lang="en-US" sz="1100" dirty="0" smtClean="0">
              <a:latin typeface="Gill Sans MT" charset="0"/>
            </a:endParaRPr>
          </a:p>
          <a:p>
            <a:pPr algn="l" eaLnBrk="1" hangingPunct="1">
              <a:spcBef>
                <a:spcPts val="300"/>
              </a:spcBef>
            </a:pPr>
            <a:endParaRPr lang="en-US" sz="1100" dirty="0">
              <a:latin typeface="Gill Sans MT" charset="0"/>
            </a:endParaRPr>
          </a:p>
        </p:txBody>
      </p:sp>
      <p:sp>
        <p:nvSpPr>
          <p:cNvPr id="6" name="Rectangle 5"/>
          <p:cNvSpPr/>
          <p:nvPr/>
        </p:nvSpPr>
        <p:spPr>
          <a:xfrm>
            <a:off x="8285756" y="-228600"/>
            <a:ext cx="685800" cy="1569660"/>
          </a:xfrm>
          <a:prstGeom prst="rect">
            <a:avLst/>
          </a:prstGeom>
        </p:spPr>
        <p:txBody>
          <a:bodyPr>
            <a:spAutoFit/>
          </a:bodyPr>
          <a:lstStyle/>
          <a:p>
            <a:pPr algn="ctr">
              <a:defRPr/>
            </a:pPr>
            <a:r>
              <a:rPr lang="en-US" sz="9600" dirty="0">
                <a:solidFill>
                  <a:schemeClr val="bg1">
                    <a:lumMod val="65000"/>
                  </a:schemeClr>
                </a:solidFill>
                <a:latin typeface="Bell MT"/>
                <a:cs typeface="Bell MT"/>
              </a:rPr>
              <a:t>1</a:t>
            </a:r>
          </a:p>
        </p:txBody>
      </p:sp>
      <p:sp>
        <p:nvSpPr>
          <p:cNvPr id="13" name="Text Box 4"/>
          <p:cNvSpPr txBox="1">
            <a:spLocks noChangeArrowheads="1"/>
          </p:cNvSpPr>
          <p:nvPr/>
        </p:nvSpPr>
        <p:spPr bwMode="auto">
          <a:xfrm>
            <a:off x="821422" y="-39750"/>
            <a:ext cx="74676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600" dirty="0" smtClean="0">
                <a:solidFill>
                  <a:schemeClr val="bg1">
                    <a:lumMod val="50000"/>
                  </a:schemeClr>
                </a:solidFill>
                <a:latin typeface="Gill Sans"/>
                <a:cs typeface="Times New Roman" pitchFamily="18" charset="0"/>
              </a:rPr>
              <a:t>COLOR APPLICATIONS WORKSHOP </a:t>
            </a:r>
          </a:p>
          <a:p>
            <a:pPr algn="ctr" eaLnBrk="1" hangingPunct="1">
              <a:spcBef>
                <a:spcPct val="50000"/>
              </a:spcBef>
            </a:pPr>
            <a:r>
              <a:rPr lang="en-US" sz="1600" dirty="0" smtClean="0">
                <a:solidFill>
                  <a:schemeClr val="bg1">
                    <a:lumMod val="50000"/>
                  </a:schemeClr>
                </a:solidFill>
                <a:latin typeface="Gill Sans"/>
                <a:cs typeface="Times New Roman" pitchFamily="18" charset="0"/>
              </a:rPr>
              <a:t> </a:t>
            </a:r>
            <a:r>
              <a:rPr lang="en-US" sz="2000" dirty="0" smtClean="0">
                <a:solidFill>
                  <a:schemeClr val="bg1">
                    <a:lumMod val="50000"/>
                  </a:schemeClr>
                </a:solidFill>
                <a:latin typeface="Gill Sans"/>
                <a:cs typeface="Times New Roman" pitchFamily="18" charset="0"/>
              </a:rPr>
              <a:t>2018+ WORLD COLORS</a:t>
            </a:r>
            <a:endParaRPr lang="en-US" sz="2000" dirty="0">
              <a:solidFill>
                <a:schemeClr val="bg1">
                  <a:lumMod val="50000"/>
                </a:schemeClr>
              </a:solidFill>
              <a:latin typeface="Gill Sans"/>
              <a:cs typeface="Times New Roman" pitchFamily="18" charset="0"/>
            </a:endParaRPr>
          </a:p>
        </p:txBody>
      </p:sp>
      <p:pic>
        <p:nvPicPr>
          <p:cNvPr id="10" name="Picture 9" descr="Unsplash photo-1506652375001-d624d0dbca0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895350"/>
            <a:ext cx="2032441" cy="3048000"/>
          </a:xfrm>
          <a:prstGeom prst="rect">
            <a:avLst/>
          </a:prstGeom>
        </p:spPr>
      </p:pic>
      <p:pic>
        <p:nvPicPr>
          <p:cNvPr id="11" name="Picture 10" descr="photo-1495464597927-7137252f7d7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895350"/>
            <a:ext cx="2032000" cy="3048000"/>
          </a:xfrm>
          <a:prstGeom prst="rect">
            <a:avLst/>
          </a:prstGeom>
        </p:spPr>
      </p:pic>
      <p:sp>
        <p:nvSpPr>
          <p:cNvPr id="12" name="TextBox 11"/>
          <p:cNvSpPr txBox="1"/>
          <p:nvPr/>
        </p:nvSpPr>
        <p:spPr>
          <a:xfrm>
            <a:off x="301779" y="3943350"/>
            <a:ext cx="1679421"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000" b="1" i="0" u="none" strike="noStrike" cap="none" spc="-1" normalizeH="0" baseline="0" dirty="0" smtClean="0">
                <a:ln>
                  <a:noFill/>
                </a:ln>
                <a:solidFill>
                  <a:srgbClr val="000000"/>
                </a:solidFill>
                <a:effectLst/>
                <a:uFill>
                  <a:solidFill>
                    <a:srgbClr val="FFFFFF"/>
                  </a:solidFill>
                </a:uFill>
                <a:latin typeface="Trebuchet MS"/>
                <a:ea typeface="Trebuchet MS"/>
                <a:cs typeface="Trebuchet MS"/>
                <a:sym typeface="Trebuchet MS"/>
              </a:rPr>
              <a:t>Photo</a:t>
            </a:r>
            <a:r>
              <a:rPr lang="en-US" sz="1000" dirty="0" smtClean="0"/>
              <a:t>s </a:t>
            </a:r>
            <a:r>
              <a:rPr kumimoji="0" lang="en-US" sz="1000" b="1" i="0" u="none" strike="noStrike" cap="none" spc="-1" normalizeH="0" baseline="0" dirty="0" smtClean="0">
                <a:ln>
                  <a:noFill/>
                </a:ln>
                <a:solidFill>
                  <a:srgbClr val="000000"/>
                </a:solidFill>
                <a:effectLst/>
                <a:uFill>
                  <a:solidFill>
                    <a:srgbClr val="FFFFFF"/>
                  </a:solidFill>
                </a:uFill>
                <a:latin typeface="Trebuchet MS"/>
                <a:ea typeface="Trebuchet MS"/>
                <a:cs typeface="Trebuchet MS"/>
                <a:sym typeface="Trebuchet MS"/>
              </a:rPr>
              <a:t>from </a:t>
            </a:r>
            <a:r>
              <a:rPr kumimoji="0" lang="en-US" sz="1000" b="1" i="0" u="none" strike="noStrike" cap="none" spc="-1" normalizeH="0" baseline="0" dirty="0" err="1" smtClean="0">
                <a:ln>
                  <a:noFill/>
                </a:ln>
                <a:solidFill>
                  <a:srgbClr val="000000"/>
                </a:solidFill>
                <a:effectLst/>
                <a:uFill>
                  <a:solidFill>
                    <a:srgbClr val="FFFFFF"/>
                  </a:solidFill>
                </a:uFill>
                <a:latin typeface="Trebuchet MS"/>
                <a:ea typeface="Trebuchet MS"/>
                <a:cs typeface="Trebuchet MS"/>
                <a:sym typeface="Trebuchet MS"/>
              </a:rPr>
              <a:t>Unsplash.com</a:t>
            </a:r>
            <a:endParaRPr kumimoji="0" lang="en-US" sz="1000" b="1" i="0" u="none" strike="noStrike" cap="none" spc="-1" normalizeH="0" baseline="0" dirty="0">
              <a:ln>
                <a:noFill/>
              </a:ln>
              <a:solidFill>
                <a:srgbClr val="000000"/>
              </a:solidFill>
              <a:effectLst/>
              <a:uFill>
                <a:solidFill>
                  <a:srgbClr val="FFFFFF"/>
                </a:solidFill>
              </a:uFill>
              <a:latin typeface="Trebuchet MS"/>
              <a:ea typeface="Trebuchet MS"/>
              <a:cs typeface="Trebuchet MS"/>
              <a:sym typeface="Trebuchet MS"/>
            </a:endParaRPr>
          </a:p>
        </p:txBody>
      </p:sp>
    </p:spTree>
    <p:extLst>
      <p:ext uri="{BB962C8B-B14F-4D97-AF65-F5344CB8AC3E}">
        <p14:creationId xmlns:p14="http://schemas.microsoft.com/office/powerpoint/2010/main" val="6849197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4"/>
          <p:cNvCxnSpPr>
            <a:cxnSpLocks noChangeShapeType="1"/>
          </p:cNvCxnSpPr>
          <p:nvPr/>
        </p:nvCxnSpPr>
        <p:spPr bwMode="auto">
          <a:xfrm>
            <a:off x="457200" y="361950"/>
            <a:ext cx="8229600" cy="0"/>
          </a:xfrm>
          <a:prstGeom prst="line">
            <a:avLst/>
          </a:prstGeom>
          <a:noFill/>
          <a:ln w="9525">
            <a:solidFill>
              <a:srgbClr val="7F7F7F"/>
            </a:solidFill>
            <a:round/>
            <a:headEnd/>
            <a:tailEnd/>
          </a:ln>
          <a:extLst>
            <a:ext uri="{909E8E84-426E-40DD-AFC4-6F175D3DCCD1}">
              <a14:hiddenFill xmlns:a14="http://schemas.microsoft.com/office/drawing/2010/main">
                <a:noFill/>
              </a14:hiddenFill>
            </a:ext>
          </a:extLst>
        </p:spPr>
      </p:cxnSp>
      <p:sp>
        <p:nvSpPr>
          <p:cNvPr id="5" name="Text Box 9"/>
          <p:cNvSpPr txBox="1">
            <a:spLocks noChangeArrowheads="1"/>
          </p:cNvSpPr>
          <p:nvPr/>
        </p:nvSpPr>
        <p:spPr bwMode="auto">
          <a:xfrm>
            <a:off x="4343400" y="819150"/>
            <a:ext cx="3886200" cy="382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050" dirty="0">
                <a:solidFill>
                  <a:schemeClr val="bg1">
                    <a:lumMod val="50000"/>
                  </a:schemeClr>
                </a:solidFill>
                <a:latin typeface="Gill Sans" charset="0"/>
                <a:cs typeface="Gill Sans MT"/>
              </a:rPr>
              <a:t>How is this story affecting color in your industry?</a:t>
            </a:r>
          </a:p>
          <a:p>
            <a:pPr algn="l" eaLnBrk="1" hangingPunct="1">
              <a:spcBef>
                <a:spcPct val="50000"/>
              </a:spcBef>
            </a:pPr>
            <a:r>
              <a:rPr lang="en-US" sz="1400" b="0" dirty="0">
                <a:solidFill>
                  <a:schemeClr val="tx1">
                    <a:lumMod val="50000"/>
                    <a:lumOff val="50000"/>
                  </a:schemeClr>
                </a:solidFill>
                <a:latin typeface="Gill Sans"/>
                <a:cs typeface="Arial" panose="020B0604020202020204" pitchFamily="34" charset="0"/>
              </a:rPr>
              <a:t>It affects color as traditional motifs are rich, saturated tones that also have a calming and grounding effect.  Metallic finishes, especially copper, has made an impact in kitchen and bath finishes</a:t>
            </a:r>
            <a:r>
              <a:rPr lang="en-US" sz="1400" b="0" dirty="0" smtClean="0">
                <a:solidFill>
                  <a:schemeClr val="tx1">
                    <a:lumMod val="50000"/>
                    <a:lumOff val="50000"/>
                  </a:schemeClr>
                </a:solidFill>
                <a:latin typeface="Gill Sans"/>
                <a:cs typeface="Arial" panose="020B0604020202020204" pitchFamily="34" charset="0"/>
              </a:rPr>
              <a:t>.</a:t>
            </a:r>
            <a:endParaRPr lang="en-US" sz="1400" dirty="0" smtClean="0">
              <a:solidFill>
                <a:schemeClr val="bg1">
                  <a:lumMod val="50000"/>
                </a:schemeClr>
              </a:solidFill>
              <a:latin typeface="Gill Sans"/>
              <a:cs typeface="Gill Sans MT"/>
            </a:endParaRPr>
          </a:p>
          <a:p>
            <a:pPr algn="l" eaLnBrk="1" hangingPunct="1">
              <a:spcBef>
                <a:spcPct val="50000"/>
              </a:spcBef>
            </a:pPr>
            <a:endParaRPr lang="en-US" sz="1100" dirty="0">
              <a:solidFill>
                <a:schemeClr val="bg1">
                  <a:lumMod val="50000"/>
                </a:schemeClr>
              </a:solidFill>
              <a:latin typeface="Gill Sans"/>
              <a:cs typeface="Gill Sans MT"/>
            </a:endParaRPr>
          </a:p>
          <a:p>
            <a:pPr algn="l" eaLnBrk="1" hangingPunct="1">
              <a:spcBef>
                <a:spcPct val="50000"/>
              </a:spcBef>
            </a:pPr>
            <a:r>
              <a:rPr lang="en-US" sz="1100" dirty="0" smtClean="0">
                <a:solidFill>
                  <a:schemeClr val="bg1">
                    <a:lumMod val="50000"/>
                  </a:schemeClr>
                </a:solidFill>
                <a:latin typeface="Gill Sans"/>
                <a:cs typeface="Gill Sans MT"/>
              </a:rPr>
              <a:t>What other markets /industries /segments are supporting these colors?</a:t>
            </a:r>
          </a:p>
          <a:p>
            <a:pPr algn="l" eaLnBrk="1" hangingPunct="1">
              <a:spcBef>
                <a:spcPct val="50000"/>
              </a:spcBef>
            </a:pPr>
            <a:r>
              <a:rPr lang="en-US" sz="1400" b="0" dirty="0" smtClean="0">
                <a:solidFill>
                  <a:schemeClr val="bg1">
                    <a:lumMod val="50000"/>
                  </a:schemeClr>
                </a:solidFill>
                <a:latin typeface="Gill Sans"/>
                <a:cs typeface="Gill Sans"/>
              </a:rPr>
              <a:t>Fashion, Home Accessories, Outdoor, Automotive, Packaging, and Roofing.</a:t>
            </a:r>
            <a:endParaRPr lang="en-US" sz="1400" dirty="0">
              <a:solidFill>
                <a:schemeClr val="bg1">
                  <a:lumMod val="50000"/>
                </a:schemeClr>
              </a:solidFill>
              <a:latin typeface="Gill Sans"/>
              <a:cs typeface="Gill Sans MT"/>
            </a:endParaRPr>
          </a:p>
          <a:p>
            <a:pPr marL="0" lvl="1" indent="0" algn="l">
              <a:spcBef>
                <a:spcPts val="400"/>
              </a:spcBef>
            </a:pPr>
            <a:endParaRPr lang="en-US" sz="1100" dirty="0" smtClean="0">
              <a:solidFill>
                <a:schemeClr val="tx1">
                  <a:lumMod val="50000"/>
                  <a:lumOff val="50000"/>
                </a:schemeClr>
              </a:solidFill>
              <a:latin typeface="Gill Sans MT"/>
              <a:cs typeface="Gill Sans MT"/>
            </a:endParaRPr>
          </a:p>
          <a:p>
            <a:pPr marL="0" lvl="1" indent="0" algn="l">
              <a:spcBef>
                <a:spcPts val="400"/>
              </a:spcBef>
            </a:pPr>
            <a:endParaRPr lang="en-US" sz="1100" dirty="0" smtClean="0">
              <a:solidFill>
                <a:schemeClr val="tx1">
                  <a:lumMod val="50000"/>
                  <a:lumOff val="50000"/>
                </a:schemeClr>
              </a:solidFill>
              <a:latin typeface="Gill Sans MT"/>
              <a:cs typeface="Gill Sans MT"/>
            </a:endParaRPr>
          </a:p>
          <a:p>
            <a:pPr marL="0" lvl="1" indent="0" algn="l">
              <a:spcBef>
                <a:spcPts val="400"/>
              </a:spcBef>
            </a:pPr>
            <a:endParaRPr lang="en-US" sz="1100" dirty="0" smtClean="0">
              <a:solidFill>
                <a:schemeClr val="tx1">
                  <a:lumMod val="50000"/>
                  <a:lumOff val="50000"/>
                </a:schemeClr>
              </a:solidFill>
              <a:latin typeface="Gill Sans MT"/>
              <a:cs typeface="Gill Sans MT"/>
            </a:endParaRPr>
          </a:p>
          <a:p>
            <a:pPr marL="0" lvl="1" indent="0" algn="l">
              <a:spcBef>
                <a:spcPts val="400"/>
              </a:spcBef>
            </a:pPr>
            <a:endParaRPr lang="en-US" sz="1100" dirty="0" smtClean="0">
              <a:latin typeface="Gill Sans MT"/>
              <a:cs typeface="Gill Sans MT"/>
            </a:endParaRPr>
          </a:p>
          <a:p>
            <a:pPr eaLnBrk="1" hangingPunct="1">
              <a:spcBef>
                <a:spcPts val="300"/>
              </a:spcBef>
            </a:pPr>
            <a:endParaRPr lang="en-US" sz="1100" dirty="0" smtClean="0">
              <a:latin typeface="Gill Sans MT" charset="0"/>
            </a:endParaRPr>
          </a:p>
        </p:txBody>
      </p:sp>
      <p:sp>
        <p:nvSpPr>
          <p:cNvPr id="6" name="Rectangle 5"/>
          <p:cNvSpPr/>
          <p:nvPr/>
        </p:nvSpPr>
        <p:spPr>
          <a:xfrm>
            <a:off x="8408068" y="-238366"/>
            <a:ext cx="685800" cy="1569660"/>
          </a:xfrm>
          <a:prstGeom prst="rect">
            <a:avLst/>
          </a:prstGeom>
        </p:spPr>
        <p:txBody>
          <a:bodyPr wrap="square">
            <a:spAutoFit/>
          </a:bodyPr>
          <a:lstStyle/>
          <a:p>
            <a:pPr algn="ctr">
              <a:defRPr/>
            </a:pPr>
            <a:r>
              <a:rPr lang="en-US" sz="9600" dirty="0">
                <a:solidFill>
                  <a:schemeClr val="bg1">
                    <a:lumMod val="65000"/>
                  </a:schemeClr>
                </a:solidFill>
                <a:latin typeface="Bell MT"/>
                <a:cs typeface="Bell MT"/>
              </a:rPr>
              <a:t>1</a:t>
            </a:r>
          </a:p>
        </p:txBody>
      </p:sp>
      <p:sp>
        <p:nvSpPr>
          <p:cNvPr id="13" name="Text Box 4"/>
          <p:cNvSpPr txBox="1">
            <a:spLocks noChangeArrowheads="1"/>
          </p:cNvSpPr>
          <p:nvPr/>
        </p:nvSpPr>
        <p:spPr bwMode="auto">
          <a:xfrm>
            <a:off x="914400" y="-28664"/>
            <a:ext cx="74676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dirty="0" smtClean="0">
                <a:solidFill>
                  <a:srgbClr val="7F7F7F"/>
                </a:solidFill>
                <a:latin typeface="Gill Sans MT" panose="020B0502020104020203" pitchFamily="34" charset="0"/>
                <a:cs typeface="Times New Roman" pitchFamily="18" charset="0"/>
              </a:rPr>
              <a:t>COLOR APPLICATIONS WORKSHOP </a:t>
            </a:r>
          </a:p>
          <a:p>
            <a:pPr eaLnBrk="1" hangingPunct="1">
              <a:spcBef>
                <a:spcPct val="50000"/>
              </a:spcBef>
            </a:pPr>
            <a:r>
              <a:rPr lang="en-US" sz="2000" dirty="0" smtClean="0">
                <a:solidFill>
                  <a:srgbClr val="7F7F7F"/>
                </a:solidFill>
                <a:latin typeface="Gill Sans MT" panose="020B0502020104020203" pitchFamily="34" charset="0"/>
                <a:cs typeface="Times New Roman" pitchFamily="18" charset="0"/>
              </a:rPr>
              <a:t> 2018+ WORLD COLORS</a:t>
            </a:r>
            <a:endParaRPr lang="en-US" sz="2000" dirty="0">
              <a:solidFill>
                <a:srgbClr val="7F7F7F"/>
              </a:solidFill>
              <a:latin typeface="Gill Sans MT" panose="020B0502020104020203" pitchFamily="34" charset="0"/>
              <a:cs typeface="Times New Roman" pitchFamily="18" charset="0"/>
            </a:endParaRPr>
          </a:p>
        </p:txBody>
      </p:sp>
      <p:pic>
        <p:nvPicPr>
          <p:cNvPr id="14" name="Picture 16" descr="J:\Conferences &amp; Summit\2017\Color App Workshops\Homework\2018 Swatches\GinkoSe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428" y="3486150"/>
            <a:ext cx="908772" cy="9087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descr="J:\Conferences &amp; Summit\2017\Color App Workshops\Homework\2018 Swatches\BruisedSte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3251" y="3486150"/>
            <a:ext cx="926549" cy="9176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J:\Conferences &amp; Summit\2017\Color App Workshops\Homework\2018 Swatches\Re-Valu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2226" y="3486150"/>
            <a:ext cx="908774" cy="90877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1" descr="J:\Conferences &amp; Summit\2017\Color App Workshops\Homework\2018 Swatches\Assuran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2746" y="3486150"/>
            <a:ext cx="927654" cy="9087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hoto-1488861859915-4b5a5e57649f.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819150"/>
            <a:ext cx="3797216" cy="2529895"/>
          </a:xfrm>
          <a:prstGeom prst="rect">
            <a:avLst/>
          </a:prstGeom>
        </p:spPr>
      </p:pic>
      <p:sp>
        <p:nvSpPr>
          <p:cNvPr id="4" name="TextBox 3"/>
          <p:cNvSpPr txBox="1"/>
          <p:nvPr/>
        </p:nvSpPr>
        <p:spPr>
          <a:xfrm>
            <a:off x="0" y="572931"/>
            <a:ext cx="2362200"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000" b="1" i="0" u="none" strike="noStrike" cap="none" spc="-1" normalizeH="0" baseline="0" dirty="0" smtClean="0">
                <a:ln>
                  <a:noFill/>
                </a:ln>
                <a:solidFill>
                  <a:srgbClr val="000000"/>
                </a:solidFill>
                <a:effectLst/>
                <a:uFill>
                  <a:solidFill>
                    <a:srgbClr val="FFFFFF"/>
                  </a:solidFill>
                </a:uFill>
                <a:latin typeface="Trebuchet MS"/>
                <a:ea typeface="Trebuchet MS"/>
                <a:cs typeface="Trebuchet MS"/>
                <a:sym typeface="Trebuchet MS"/>
              </a:rPr>
              <a:t>Photo from </a:t>
            </a:r>
            <a:r>
              <a:rPr kumimoji="0" lang="en-US" sz="1000" b="1" i="0" u="none" strike="noStrike" cap="none" spc="-1" normalizeH="0" baseline="0" dirty="0" err="1" smtClean="0">
                <a:ln>
                  <a:noFill/>
                </a:ln>
                <a:solidFill>
                  <a:srgbClr val="000000"/>
                </a:solidFill>
                <a:effectLst/>
                <a:uFill>
                  <a:solidFill>
                    <a:srgbClr val="FFFFFF"/>
                  </a:solidFill>
                </a:uFill>
                <a:latin typeface="Trebuchet MS"/>
                <a:ea typeface="Trebuchet MS"/>
                <a:cs typeface="Trebuchet MS"/>
                <a:sym typeface="Trebuchet MS"/>
              </a:rPr>
              <a:t>Unsplash.com</a:t>
            </a:r>
            <a:endParaRPr kumimoji="0" lang="en-US" sz="1000" b="1" i="0" u="none" strike="noStrike" cap="none" spc="-1" normalizeH="0" baseline="0" dirty="0">
              <a:ln>
                <a:noFill/>
              </a:ln>
              <a:solidFill>
                <a:srgbClr val="000000"/>
              </a:solidFill>
              <a:effectLst/>
              <a:uFill>
                <a:solidFill>
                  <a:srgbClr val="FFFFFF"/>
                </a:solidFill>
              </a:uFill>
              <a:latin typeface="Trebuchet MS"/>
              <a:ea typeface="Trebuchet MS"/>
              <a:cs typeface="Trebuchet MS"/>
              <a:sym typeface="Trebuchet MS"/>
            </a:endParaRPr>
          </a:p>
        </p:txBody>
      </p:sp>
    </p:spTree>
    <p:extLst>
      <p:ext uri="{BB962C8B-B14F-4D97-AF65-F5344CB8AC3E}">
        <p14:creationId xmlns:p14="http://schemas.microsoft.com/office/powerpoint/2010/main" val="25577282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4"/>
          <p:cNvCxnSpPr>
            <a:cxnSpLocks noChangeShapeType="1"/>
          </p:cNvCxnSpPr>
          <p:nvPr/>
        </p:nvCxnSpPr>
        <p:spPr bwMode="auto">
          <a:xfrm>
            <a:off x="457200" y="361950"/>
            <a:ext cx="8229600" cy="0"/>
          </a:xfrm>
          <a:prstGeom prst="line">
            <a:avLst/>
          </a:prstGeom>
          <a:noFill/>
          <a:ln w="9525">
            <a:solidFill>
              <a:srgbClr val="7F7F7F"/>
            </a:solidFill>
            <a:round/>
            <a:headEnd/>
            <a:tailEnd/>
          </a:ln>
          <a:extLst>
            <a:ext uri="{909E8E84-426E-40DD-AFC4-6F175D3DCCD1}">
              <a14:hiddenFill xmlns:a14="http://schemas.microsoft.com/office/drawing/2010/main">
                <a:noFill/>
              </a14:hiddenFill>
            </a:ext>
          </a:extLst>
        </p:spPr>
      </p:cxnSp>
      <p:sp>
        <p:nvSpPr>
          <p:cNvPr id="5" name="Text Box 9"/>
          <p:cNvSpPr txBox="1">
            <a:spLocks noChangeArrowheads="1"/>
          </p:cNvSpPr>
          <p:nvPr/>
        </p:nvSpPr>
        <p:spPr bwMode="auto">
          <a:xfrm>
            <a:off x="4724400" y="948734"/>
            <a:ext cx="3505200" cy="314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b="0" dirty="0" smtClean="0">
                <a:solidFill>
                  <a:schemeClr val="bg1">
                    <a:lumMod val="50000"/>
                  </a:schemeClr>
                </a:solidFill>
                <a:latin typeface="Gill Sans"/>
                <a:cs typeface="Gill Sans"/>
              </a:rPr>
              <a:t>Tribal and ethnic patterns and colors seem to be of interest as it piques our curiosity.  The colors feel universal as they are reminiscent of colors found in nature.  They are saturated, vegetable dye colors, and gemstone/mineral colors.  </a:t>
            </a:r>
            <a:endParaRPr lang="en-US" sz="1400" b="0" dirty="0">
              <a:solidFill>
                <a:schemeClr val="bg1">
                  <a:lumMod val="50000"/>
                </a:schemeClr>
              </a:solidFill>
              <a:latin typeface="Gill Sans"/>
              <a:cs typeface="Gill Sans"/>
            </a:endParaRPr>
          </a:p>
          <a:p>
            <a:pPr algn="l" eaLnBrk="1" hangingPunct="1">
              <a:spcBef>
                <a:spcPct val="50000"/>
              </a:spcBef>
            </a:pPr>
            <a:endParaRPr lang="en-US" sz="1400" b="0" dirty="0" smtClean="0">
              <a:solidFill>
                <a:schemeClr val="bg1">
                  <a:lumMod val="50000"/>
                </a:schemeClr>
              </a:solidFill>
              <a:latin typeface="Gill Sans"/>
              <a:cs typeface="Gill Sans"/>
            </a:endParaRPr>
          </a:p>
          <a:p>
            <a:pPr algn="l" eaLnBrk="1" hangingPunct="1">
              <a:spcBef>
                <a:spcPct val="50000"/>
              </a:spcBef>
            </a:pPr>
            <a:r>
              <a:rPr lang="en-US" sz="1400" b="0" dirty="0" smtClean="0">
                <a:solidFill>
                  <a:schemeClr val="bg1">
                    <a:lumMod val="50000"/>
                  </a:schemeClr>
                </a:solidFill>
                <a:latin typeface="Gill Sans"/>
                <a:cs typeface="Gill Sans"/>
              </a:rPr>
              <a:t>There are ethnic distinctions, but still bound by the same color palette.  They are core colors we see repeating throughout different cultures, so they universally feel traditional to us</a:t>
            </a:r>
            <a:r>
              <a:rPr lang="mr-IN" sz="1400" b="0" dirty="0" smtClean="0">
                <a:solidFill>
                  <a:schemeClr val="bg1">
                    <a:lumMod val="50000"/>
                  </a:schemeClr>
                </a:solidFill>
                <a:latin typeface="Gill Sans"/>
                <a:cs typeface="Gill Sans"/>
              </a:rPr>
              <a:t>…</a:t>
            </a:r>
            <a:r>
              <a:rPr lang="en-US" sz="1400" b="0" dirty="0" smtClean="0">
                <a:solidFill>
                  <a:schemeClr val="bg1">
                    <a:lumMod val="50000"/>
                  </a:schemeClr>
                </a:solidFill>
                <a:latin typeface="Gill Sans"/>
                <a:cs typeface="Gill Sans"/>
              </a:rPr>
              <a:t>and there is a sense of security in that.</a:t>
            </a:r>
            <a:endParaRPr lang="en-US" sz="1400" dirty="0" smtClean="0"/>
          </a:p>
          <a:p>
            <a:pPr algn="l" eaLnBrk="1" hangingPunct="1">
              <a:spcBef>
                <a:spcPct val="50000"/>
              </a:spcBef>
            </a:pPr>
            <a:endParaRPr lang="en-US" sz="1100" dirty="0"/>
          </a:p>
        </p:txBody>
      </p:sp>
      <p:sp>
        <p:nvSpPr>
          <p:cNvPr id="6" name="Rectangle 5"/>
          <p:cNvSpPr/>
          <p:nvPr/>
        </p:nvSpPr>
        <p:spPr>
          <a:xfrm>
            <a:off x="8226458" y="-171450"/>
            <a:ext cx="685800" cy="1569660"/>
          </a:xfrm>
          <a:prstGeom prst="rect">
            <a:avLst/>
          </a:prstGeom>
        </p:spPr>
        <p:txBody>
          <a:bodyPr>
            <a:spAutoFit/>
          </a:bodyPr>
          <a:lstStyle/>
          <a:p>
            <a:pPr algn="ctr">
              <a:defRPr/>
            </a:pPr>
            <a:r>
              <a:rPr lang="en-US" sz="9600" dirty="0">
                <a:solidFill>
                  <a:schemeClr val="bg1">
                    <a:lumMod val="65000"/>
                  </a:schemeClr>
                </a:solidFill>
                <a:latin typeface="Bell MT"/>
                <a:cs typeface="Bell MT"/>
              </a:rPr>
              <a:t>1</a:t>
            </a:r>
          </a:p>
        </p:txBody>
      </p:sp>
      <p:sp>
        <p:nvSpPr>
          <p:cNvPr id="13" name="Text Box 4"/>
          <p:cNvSpPr txBox="1">
            <a:spLocks noChangeArrowheads="1"/>
          </p:cNvSpPr>
          <p:nvPr/>
        </p:nvSpPr>
        <p:spPr bwMode="auto">
          <a:xfrm>
            <a:off x="821422" y="-39750"/>
            <a:ext cx="74676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600" dirty="0" smtClean="0">
                <a:solidFill>
                  <a:schemeClr val="bg1">
                    <a:lumMod val="50000"/>
                  </a:schemeClr>
                </a:solidFill>
                <a:latin typeface="Gill Sans"/>
                <a:cs typeface="Times New Roman" pitchFamily="18" charset="0"/>
              </a:rPr>
              <a:t> COLOR APPLICATIONS WORKSHOP </a:t>
            </a:r>
          </a:p>
          <a:p>
            <a:pPr algn="ctr" eaLnBrk="1" hangingPunct="1">
              <a:spcBef>
                <a:spcPct val="50000"/>
              </a:spcBef>
            </a:pPr>
            <a:r>
              <a:rPr lang="en-US" sz="1600" dirty="0" smtClean="0">
                <a:solidFill>
                  <a:schemeClr val="bg1">
                    <a:lumMod val="50000"/>
                  </a:schemeClr>
                </a:solidFill>
                <a:latin typeface="Gill Sans"/>
                <a:cs typeface="Times New Roman" pitchFamily="18" charset="0"/>
              </a:rPr>
              <a:t> </a:t>
            </a:r>
            <a:r>
              <a:rPr lang="en-US" sz="2000" dirty="0" smtClean="0">
                <a:solidFill>
                  <a:schemeClr val="bg1">
                    <a:lumMod val="50000"/>
                  </a:schemeClr>
                </a:solidFill>
                <a:latin typeface="Gill Sans"/>
                <a:cs typeface="Times New Roman" pitchFamily="18" charset="0"/>
              </a:rPr>
              <a:t>2018+ WORLD COLORS</a:t>
            </a:r>
            <a:endParaRPr lang="en-US" sz="2000" dirty="0">
              <a:solidFill>
                <a:schemeClr val="bg1">
                  <a:lumMod val="50000"/>
                </a:schemeClr>
              </a:solidFill>
              <a:latin typeface="Gill Sans"/>
              <a:cs typeface="Times New Roman" pitchFamily="18" charset="0"/>
            </a:endParaRPr>
          </a:p>
        </p:txBody>
      </p:sp>
      <p:pic>
        <p:nvPicPr>
          <p:cNvPr id="11" name="Picture 10" descr="photo-1466979783824-134c24c7cd8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266950"/>
            <a:ext cx="3302000" cy="2192528"/>
          </a:xfrm>
          <a:prstGeom prst="rect">
            <a:avLst/>
          </a:prstGeom>
        </p:spPr>
      </p:pic>
      <p:pic>
        <p:nvPicPr>
          <p:cNvPr id="12" name="Picture 11" descr="photo-1489098686888-27e08755806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438150"/>
            <a:ext cx="2843275" cy="1894332"/>
          </a:xfrm>
          <a:prstGeom prst="rect">
            <a:avLst/>
          </a:prstGeom>
        </p:spPr>
      </p:pic>
      <p:sp>
        <p:nvSpPr>
          <p:cNvPr id="14" name="TextBox 13"/>
          <p:cNvSpPr txBox="1"/>
          <p:nvPr/>
        </p:nvSpPr>
        <p:spPr>
          <a:xfrm>
            <a:off x="228600" y="2343150"/>
            <a:ext cx="106680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000" b="1" i="0" u="none" strike="noStrike" cap="none" spc="-1" normalizeH="0" baseline="0" dirty="0" smtClean="0">
                <a:ln>
                  <a:noFill/>
                </a:ln>
                <a:solidFill>
                  <a:srgbClr val="000000"/>
                </a:solidFill>
                <a:effectLst/>
                <a:uFill>
                  <a:solidFill>
                    <a:srgbClr val="FFFFFF"/>
                  </a:solidFill>
                </a:uFill>
                <a:latin typeface="Trebuchet MS"/>
                <a:ea typeface="Trebuchet MS"/>
                <a:cs typeface="Trebuchet MS"/>
                <a:sym typeface="Trebuchet MS"/>
              </a:rPr>
              <a:t>Photos from </a:t>
            </a:r>
            <a:r>
              <a:rPr kumimoji="0" lang="en-US" sz="1000" b="1" i="0" u="none" strike="noStrike" cap="none" spc="-1" normalizeH="0" baseline="0" dirty="0" err="1" smtClean="0">
                <a:ln>
                  <a:noFill/>
                </a:ln>
                <a:solidFill>
                  <a:srgbClr val="000000"/>
                </a:solidFill>
                <a:effectLst/>
                <a:uFill>
                  <a:solidFill>
                    <a:srgbClr val="FFFFFF"/>
                  </a:solidFill>
                </a:uFill>
                <a:latin typeface="Trebuchet MS"/>
                <a:ea typeface="Trebuchet MS"/>
                <a:cs typeface="Trebuchet MS"/>
                <a:sym typeface="Trebuchet MS"/>
              </a:rPr>
              <a:t>Unsplash.com</a:t>
            </a:r>
            <a:endParaRPr kumimoji="0" lang="en-US" sz="1000" b="1" i="0" u="none" strike="noStrike" cap="none" spc="-1" normalizeH="0" baseline="0" dirty="0">
              <a:ln>
                <a:noFill/>
              </a:ln>
              <a:solidFill>
                <a:srgbClr val="000000"/>
              </a:solidFill>
              <a:effectLst/>
              <a:uFill>
                <a:solidFill>
                  <a:srgbClr val="FFFFFF"/>
                </a:solidFill>
              </a:uFill>
              <a:latin typeface="Trebuchet MS"/>
              <a:ea typeface="Trebuchet MS"/>
              <a:cs typeface="Trebuchet MS"/>
              <a:sym typeface="Trebuchet MS"/>
            </a:endParaRPr>
          </a:p>
        </p:txBody>
      </p:sp>
    </p:spTree>
    <p:extLst>
      <p:ext uri="{BB962C8B-B14F-4D97-AF65-F5344CB8AC3E}">
        <p14:creationId xmlns:p14="http://schemas.microsoft.com/office/powerpoint/2010/main" val="11157459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4"/>
          <p:cNvCxnSpPr>
            <a:cxnSpLocks noChangeShapeType="1"/>
          </p:cNvCxnSpPr>
          <p:nvPr/>
        </p:nvCxnSpPr>
        <p:spPr bwMode="auto">
          <a:xfrm>
            <a:off x="457200" y="361950"/>
            <a:ext cx="8229600" cy="0"/>
          </a:xfrm>
          <a:prstGeom prst="line">
            <a:avLst/>
          </a:prstGeom>
          <a:noFill/>
          <a:ln w="9525">
            <a:solidFill>
              <a:srgbClr val="7F7F7F"/>
            </a:solidFill>
            <a:round/>
            <a:headEnd/>
            <a:tailEnd/>
          </a:ln>
          <a:extLst>
            <a:ext uri="{909E8E84-426E-40DD-AFC4-6F175D3DCCD1}">
              <a14:hiddenFill xmlns:a14="http://schemas.microsoft.com/office/drawing/2010/main">
                <a:noFill/>
              </a14:hiddenFill>
            </a:ext>
          </a:extLst>
        </p:spPr>
      </p:cxnSp>
      <p:sp>
        <p:nvSpPr>
          <p:cNvPr id="5" name="Text Box 9"/>
          <p:cNvSpPr txBox="1">
            <a:spLocks noChangeArrowheads="1"/>
          </p:cNvSpPr>
          <p:nvPr/>
        </p:nvSpPr>
        <p:spPr bwMode="auto">
          <a:xfrm>
            <a:off x="4114800" y="742950"/>
            <a:ext cx="3979178" cy="333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100" b="1" dirty="0" smtClean="0">
                <a:solidFill>
                  <a:schemeClr val="bg1">
                    <a:lumMod val="50000"/>
                  </a:schemeClr>
                </a:solidFill>
                <a:latin typeface="Gill Sans" charset="0"/>
                <a:cs typeface="Gill Sans" charset="0"/>
              </a:rPr>
              <a:t>2018+ </a:t>
            </a:r>
            <a:r>
              <a:rPr lang="en-US" sz="1100" dirty="0">
                <a:solidFill>
                  <a:schemeClr val="bg1">
                    <a:lumMod val="50000"/>
                  </a:schemeClr>
                </a:solidFill>
                <a:latin typeface="Gill Sans" charset="0"/>
                <a:cs typeface="Gill Sans" charset="0"/>
              </a:rPr>
              <a:t>Trend Story  #1:  </a:t>
            </a:r>
            <a:r>
              <a:rPr lang="en-US" sz="1100" dirty="0" smtClean="0">
                <a:solidFill>
                  <a:schemeClr val="bg1">
                    <a:lumMod val="50000"/>
                  </a:schemeClr>
                </a:solidFill>
                <a:latin typeface="Gill Sans" charset="0"/>
                <a:cs typeface="Gill Sans" charset="0"/>
              </a:rPr>
              <a:t>Serenity</a:t>
            </a:r>
            <a:endParaRPr lang="en-US" sz="1100" dirty="0">
              <a:solidFill>
                <a:schemeClr val="bg1">
                  <a:lumMod val="50000"/>
                </a:schemeClr>
              </a:solidFill>
              <a:latin typeface="Gill Sans" charset="0"/>
              <a:cs typeface="Gill Sans" charset="0"/>
            </a:endParaRPr>
          </a:p>
          <a:p>
            <a:pPr algn="l" eaLnBrk="1" hangingPunct="1">
              <a:spcBef>
                <a:spcPct val="50000"/>
              </a:spcBef>
            </a:pPr>
            <a:r>
              <a:rPr lang="en-US" sz="1400" b="0" dirty="0" smtClean="0">
                <a:solidFill>
                  <a:schemeClr val="bg1">
                    <a:lumMod val="50000"/>
                  </a:schemeClr>
                </a:solidFill>
                <a:latin typeface="Gill Sans"/>
                <a:cs typeface="Gill Sans"/>
              </a:rPr>
              <a:t>Nonstop </a:t>
            </a:r>
            <a:r>
              <a:rPr lang="en-US" sz="1400" b="0" dirty="0">
                <a:solidFill>
                  <a:schemeClr val="bg1">
                    <a:lumMod val="50000"/>
                  </a:schemeClr>
                </a:solidFill>
                <a:latin typeface="Gill Sans"/>
                <a:cs typeface="Gill Sans"/>
              </a:rPr>
              <a:t>connectivity </a:t>
            </a:r>
            <a:r>
              <a:rPr lang="en-US" sz="1400" b="0" dirty="0" smtClean="0">
                <a:solidFill>
                  <a:schemeClr val="bg1">
                    <a:lumMod val="50000"/>
                  </a:schemeClr>
                </a:solidFill>
                <a:latin typeface="Gill Sans"/>
                <a:cs typeface="Gill Sans"/>
              </a:rPr>
              <a:t>of news and social media is spurring the desire to carve out space for personal serenity.  Peaceful surroundings and less physical clutter helps to clear the mind and nourish the soul.  Softer colors are soothing, but not necessarily being rendered in a juvenile way.  Complex, softer color tones are tinged with a gray to exude lightness with a calming sense of stability.</a:t>
            </a:r>
            <a:endParaRPr lang="en-US" sz="1400" dirty="0">
              <a:latin typeface="Gill Sans MT" charset="0"/>
            </a:endParaRPr>
          </a:p>
          <a:p>
            <a:pPr algn="l" eaLnBrk="1" hangingPunct="1">
              <a:spcBef>
                <a:spcPts val="300"/>
              </a:spcBef>
            </a:pPr>
            <a:endParaRPr lang="en-US" sz="1100" dirty="0" smtClean="0">
              <a:latin typeface="Gill Sans MT" charset="0"/>
            </a:endParaRPr>
          </a:p>
          <a:p>
            <a:pPr algn="l" eaLnBrk="1" hangingPunct="1">
              <a:spcBef>
                <a:spcPts val="300"/>
              </a:spcBef>
            </a:pPr>
            <a:endParaRPr lang="en-US" sz="1100" dirty="0">
              <a:latin typeface="Gill Sans MT" charset="0"/>
            </a:endParaRPr>
          </a:p>
          <a:p>
            <a:pPr algn="l" eaLnBrk="1" hangingPunct="1">
              <a:spcBef>
                <a:spcPts val="300"/>
              </a:spcBef>
            </a:pPr>
            <a:endParaRPr lang="en-US" sz="1100" dirty="0" smtClean="0">
              <a:latin typeface="Gill Sans MT" charset="0"/>
            </a:endParaRPr>
          </a:p>
          <a:p>
            <a:pPr algn="l" eaLnBrk="1" hangingPunct="1">
              <a:spcBef>
                <a:spcPts val="300"/>
              </a:spcBef>
            </a:pPr>
            <a:endParaRPr lang="en-US" sz="1100" dirty="0">
              <a:latin typeface="Gill Sans MT" charset="0"/>
            </a:endParaRPr>
          </a:p>
          <a:p>
            <a:pPr algn="l" eaLnBrk="1" hangingPunct="1">
              <a:spcBef>
                <a:spcPts val="300"/>
              </a:spcBef>
            </a:pPr>
            <a:endParaRPr lang="en-US" sz="1100" dirty="0" smtClean="0">
              <a:latin typeface="Gill Sans MT" charset="0"/>
            </a:endParaRPr>
          </a:p>
          <a:p>
            <a:pPr algn="l" eaLnBrk="1" hangingPunct="1">
              <a:spcBef>
                <a:spcPts val="300"/>
              </a:spcBef>
            </a:pPr>
            <a:endParaRPr lang="en-US" sz="1100" dirty="0" smtClean="0">
              <a:latin typeface="Gill Sans MT" charset="0"/>
            </a:endParaRPr>
          </a:p>
        </p:txBody>
      </p:sp>
      <p:sp>
        <p:nvSpPr>
          <p:cNvPr id="6" name="Rectangle 5"/>
          <p:cNvSpPr/>
          <p:nvPr/>
        </p:nvSpPr>
        <p:spPr>
          <a:xfrm>
            <a:off x="7924800" y="-476250"/>
            <a:ext cx="1046756" cy="1569660"/>
          </a:xfrm>
          <a:prstGeom prst="rect">
            <a:avLst/>
          </a:prstGeom>
        </p:spPr>
        <p:txBody>
          <a:bodyPr wrap="square">
            <a:spAutoFit/>
          </a:bodyPr>
          <a:lstStyle/>
          <a:p>
            <a:pPr algn="ctr">
              <a:defRPr/>
            </a:pPr>
            <a:r>
              <a:rPr lang="en-US" sz="9600" dirty="0" smtClean="0">
                <a:solidFill>
                  <a:schemeClr val="bg1">
                    <a:lumMod val="65000"/>
                  </a:schemeClr>
                </a:solidFill>
                <a:latin typeface="Bell MT"/>
                <a:cs typeface="Bell MT"/>
              </a:rPr>
              <a:t>2</a:t>
            </a:r>
            <a:endParaRPr lang="en-US" sz="9600" dirty="0">
              <a:solidFill>
                <a:schemeClr val="bg1">
                  <a:lumMod val="65000"/>
                </a:schemeClr>
              </a:solidFill>
              <a:latin typeface="Bell MT"/>
              <a:cs typeface="Bell MT"/>
            </a:endParaRPr>
          </a:p>
        </p:txBody>
      </p:sp>
      <p:sp>
        <p:nvSpPr>
          <p:cNvPr id="13" name="Text Box 4"/>
          <p:cNvSpPr txBox="1">
            <a:spLocks noChangeArrowheads="1"/>
          </p:cNvSpPr>
          <p:nvPr/>
        </p:nvSpPr>
        <p:spPr bwMode="auto">
          <a:xfrm>
            <a:off x="821422" y="-39750"/>
            <a:ext cx="74676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600" dirty="0" smtClean="0">
                <a:solidFill>
                  <a:schemeClr val="bg1">
                    <a:lumMod val="50000"/>
                  </a:schemeClr>
                </a:solidFill>
                <a:latin typeface="Gill Sans"/>
                <a:cs typeface="Times New Roman" pitchFamily="18" charset="0"/>
              </a:rPr>
              <a:t>COLOR APPLICATIONS WORKSHOP </a:t>
            </a:r>
          </a:p>
          <a:p>
            <a:pPr algn="ctr" eaLnBrk="1" hangingPunct="1">
              <a:spcBef>
                <a:spcPct val="50000"/>
              </a:spcBef>
            </a:pPr>
            <a:r>
              <a:rPr lang="en-US" sz="1600" dirty="0" smtClean="0">
                <a:solidFill>
                  <a:schemeClr val="bg1">
                    <a:lumMod val="50000"/>
                  </a:schemeClr>
                </a:solidFill>
                <a:latin typeface="Gill Sans"/>
                <a:cs typeface="Times New Roman" pitchFamily="18" charset="0"/>
              </a:rPr>
              <a:t> </a:t>
            </a:r>
            <a:r>
              <a:rPr lang="en-US" sz="2000" dirty="0" smtClean="0">
                <a:solidFill>
                  <a:schemeClr val="bg1">
                    <a:lumMod val="50000"/>
                  </a:schemeClr>
                </a:solidFill>
                <a:latin typeface="Gill Sans"/>
                <a:cs typeface="Times New Roman" pitchFamily="18" charset="0"/>
              </a:rPr>
              <a:t>2018+ WORLD COLORS</a:t>
            </a:r>
            <a:endParaRPr lang="en-US" sz="2000" dirty="0">
              <a:solidFill>
                <a:schemeClr val="bg1">
                  <a:lumMod val="50000"/>
                </a:schemeClr>
              </a:solidFill>
              <a:latin typeface="Gill Sans"/>
              <a:cs typeface="Times New Roman" pitchFamily="18" charset="0"/>
            </a:endParaRPr>
          </a:p>
        </p:txBody>
      </p:sp>
      <p:pic>
        <p:nvPicPr>
          <p:cNvPr id="10" name="Picture 9" descr="Unknown-1.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3105150"/>
            <a:ext cx="1828800" cy="1219200"/>
          </a:xfrm>
          <a:prstGeom prst="rect">
            <a:avLst/>
          </a:prstGeom>
        </p:spPr>
      </p:pic>
      <p:pic>
        <p:nvPicPr>
          <p:cNvPr id="17" name="Picture 16" descr="Unknown-3.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742950"/>
            <a:ext cx="3436535" cy="2292242"/>
          </a:xfrm>
          <a:prstGeom prst="rect">
            <a:avLst/>
          </a:prstGeom>
        </p:spPr>
      </p:pic>
      <p:sp>
        <p:nvSpPr>
          <p:cNvPr id="16" name="TextBox 15"/>
          <p:cNvSpPr txBox="1"/>
          <p:nvPr/>
        </p:nvSpPr>
        <p:spPr>
          <a:xfrm>
            <a:off x="381000" y="3028950"/>
            <a:ext cx="1600200"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000" b="1" i="0" u="none" strike="noStrike" cap="none" spc="-1" normalizeH="0" baseline="0" dirty="0" smtClean="0">
                <a:ln>
                  <a:noFill/>
                </a:ln>
                <a:solidFill>
                  <a:srgbClr val="000000"/>
                </a:solidFill>
                <a:effectLst/>
                <a:uFill>
                  <a:solidFill>
                    <a:srgbClr val="FFFFFF"/>
                  </a:solidFill>
                </a:uFill>
                <a:latin typeface="Trebuchet MS"/>
                <a:ea typeface="Trebuchet MS"/>
                <a:cs typeface="Trebuchet MS"/>
                <a:sym typeface="Trebuchet MS"/>
              </a:rPr>
              <a:t>Photos from </a:t>
            </a:r>
            <a:r>
              <a:rPr kumimoji="0" lang="en-US" sz="1000" b="1" i="0" u="none" strike="noStrike" cap="none" spc="-1" normalizeH="0" baseline="0" dirty="0" err="1" smtClean="0">
                <a:ln>
                  <a:noFill/>
                </a:ln>
                <a:solidFill>
                  <a:srgbClr val="000000"/>
                </a:solidFill>
                <a:effectLst/>
                <a:uFill>
                  <a:solidFill>
                    <a:srgbClr val="FFFFFF"/>
                  </a:solidFill>
                </a:uFill>
                <a:latin typeface="Trebuchet MS"/>
                <a:ea typeface="Trebuchet MS"/>
                <a:cs typeface="Trebuchet MS"/>
                <a:sym typeface="Trebuchet MS"/>
              </a:rPr>
              <a:t>Pexels.com</a:t>
            </a:r>
            <a:endParaRPr kumimoji="0" lang="en-US" sz="1000" b="1" i="0" u="none" strike="noStrike" cap="none" spc="-1" normalizeH="0" baseline="0" dirty="0">
              <a:ln>
                <a:noFill/>
              </a:ln>
              <a:solidFill>
                <a:srgbClr val="000000"/>
              </a:solidFill>
              <a:effectLst/>
              <a:uFill>
                <a:solidFill>
                  <a:srgbClr val="FFFFFF"/>
                </a:solidFill>
              </a:uFill>
              <a:latin typeface="Trebuchet MS"/>
              <a:ea typeface="Trebuchet MS"/>
              <a:cs typeface="Trebuchet MS"/>
              <a:sym typeface="Trebuchet MS"/>
            </a:endParaRPr>
          </a:p>
        </p:txBody>
      </p:sp>
    </p:spTree>
    <p:extLst>
      <p:ext uri="{BB962C8B-B14F-4D97-AF65-F5344CB8AC3E}">
        <p14:creationId xmlns:p14="http://schemas.microsoft.com/office/powerpoint/2010/main" val="20011864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4"/>
          <p:cNvCxnSpPr>
            <a:cxnSpLocks noChangeShapeType="1"/>
          </p:cNvCxnSpPr>
          <p:nvPr/>
        </p:nvCxnSpPr>
        <p:spPr bwMode="auto">
          <a:xfrm>
            <a:off x="457200" y="361950"/>
            <a:ext cx="8229600" cy="0"/>
          </a:xfrm>
          <a:prstGeom prst="line">
            <a:avLst/>
          </a:prstGeom>
          <a:noFill/>
          <a:ln w="9525">
            <a:solidFill>
              <a:srgbClr val="7F7F7F"/>
            </a:solidFill>
            <a:round/>
            <a:headEnd/>
            <a:tailEnd/>
          </a:ln>
          <a:extLst>
            <a:ext uri="{909E8E84-426E-40DD-AFC4-6F175D3DCCD1}">
              <a14:hiddenFill xmlns:a14="http://schemas.microsoft.com/office/drawing/2010/main">
                <a:noFill/>
              </a14:hiddenFill>
            </a:ext>
          </a:extLst>
        </p:spPr>
      </p:cxnSp>
      <p:sp>
        <p:nvSpPr>
          <p:cNvPr id="5" name="Text Box 9"/>
          <p:cNvSpPr txBox="1">
            <a:spLocks noChangeArrowheads="1"/>
          </p:cNvSpPr>
          <p:nvPr/>
        </p:nvSpPr>
        <p:spPr bwMode="auto">
          <a:xfrm>
            <a:off x="4343400" y="819150"/>
            <a:ext cx="38862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100" dirty="0">
                <a:solidFill>
                  <a:schemeClr val="bg1">
                    <a:lumMod val="50000"/>
                  </a:schemeClr>
                </a:solidFill>
                <a:latin typeface="Gill Sans" charset="0"/>
                <a:cs typeface="Gill Sans MT"/>
              </a:rPr>
              <a:t>How is this story affecting color in your industry?</a:t>
            </a:r>
          </a:p>
          <a:p>
            <a:pPr algn="l" eaLnBrk="1" hangingPunct="1">
              <a:spcBef>
                <a:spcPct val="50000"/>
              </a:spcBef>
            </a:pPr>
            <a:r>
              <a:rPr lang="en-US" sz="1400" b="0" dirty="0" smtClean="0">
                <a:solidFill>
                  <a:schemeClr val="bg1">
                    <a:lumMod val="50000"/>
                  </a:schemeClr>
                </a:solidFill>
                <a:latin typeface="Gill Sans"/>
                <a:cs typeface="Gill Sans"/>
              </a:rPr>
              <a:t>These soft tones pair beautifully with deep burnished gold tones and traditional wood finishes.  They are greyed tones which give it a more sophisticated feel.  The colors are rendered with softer textures, not high gloss.  Soft tactile surfaces feel in sync with the trend.</a:t>
            </a:r>
            <a:endParaRPr lang="en-US" sz="1400" dirty="0">
              <a:solidFill>
                <a:schemeClr val="bg1">
                  <a:lumMod val="50000"/>
                </a:schemeClr>
              </a:solidFill>
              <a:latin typeface="Gill Sans" charset="0"/>
              <a:cs typeface="Gill Sans MT"/>
            </a:endParaRPr>
          </a:p>
          <a:p>
            <a:pPr algn="l" eaLnBrk="1" hangingPunct="1">
              <a:spcBef>
                <a:spcPct val="50000"/>
              </a:spcBef>
            </a:pPr>
            <a:endParaRPr lang="en-US" sz="1100" dirty="0" smtClean="0">
              <a:solidFill>
                <a:schemeClr val="bg1">
                  <a:lumMod val="50000"/>
                </a:schemeClr>
              </a:solidFill>
              <a:latin typeface="Gill Sans"/>
              <a:cs typeface="Gill Sans MT"/>
            </a:endParaRPr>
          </a:p>
          <a:p>
            <a:pPr algn="l" eaLnBrk="1" hangingPunct="1">
              <a:spcBef>
                <a:spcPct val="50000"/>
              </a:spcBef>
            </a:pPr>
            <a:r>
              <a:rPr lang="en-US" sz="1100" dirty="0" smtClean="0">
                <a:solidFill>
                  <a:schemeClr val="bg1">
                    <a:lumMod val="50000"/>
                  </a:schemeClr>
                </a:solidFill>
                <a:latin typeface="Gill Sans"/>
                <a:cs typeface="Gill Sans MT"/>
              </a:rPr>
              <a:t>What other markets /industries /segments are supporting these colors?</a:t>
            </a:r>
          </a:p>
          <a:p>
            <a:pPr algn="l" eaLnBrk="1" hangingPunct="1">
              <a:spcBef>
                <a:spcPct val="50000"/>
              </a:spcBef>
            </a:pPr>
            <a:r>
              <a:rPr lang="en-US" sz="1100" b="0" dirty="0" smtClean="0">
                <a:solidFill>
                  <a:schemeClr val="bg1">
                    <a:lumMod val="50000"/>
                  </a:schemeClr>
                </a:solidFill>
                <a:latin typeface="Gill Sans"/>
                <a:cs typeface="Gill Sans"/>
              </a:rPr>
              <a:t>Fashion, Home Accessories, Outdoor, and Contract.</a:t>
            </a:r>
            <a:endParaRPr lang="en-US" sz="1100" dirty="0">
              <a:solidFill>
                <a:schemeClr val="bg1">
                  <a:lumMod val="50000"/>
                </a:schemeClr>
              </a:solidFill>
              <a:latin typeface="Gill Sans"/>
              <a:cs typeface="Gill Sans MT"/>
            </a:endParaRPr>
          </a:p>
          <a:p>
            <a:pPr marL="0" lvl="1" indent="0" algn="l">
              <a:spcBef>
                <a:spcPts val="400"/>
              </a:spcBef>
            </a:pPr>
            <a:endParaRPr lang="en-US" sz="1100" dirty="0" smtClean="0">
              <a:solidFill>
                <a:schemeClr val="tx1">
                  <a:lumMod val="50000"/>
                  <a:lumOff val="50000"/>
                </a:schemeClr>
              </a:solidFill>
              <a:latin typeface="Gill Sans MT"/>
              <a:cs typeface="Gill Sans MT"/>
            </a:endParaRPr>
          </a:p>
          <a:p>
            <a:pPr marL="0" lvl="1" indent="0" algn="l">
              <a:spcBef>
                <a:spcPts val="400"/>
              </a:spcBef>
            </a:pPr>
            <a:endParaRPr lang="en-US" sz="1100" dirty="0" smtClean="0">
              <a:solidFill>
                <a:schemeClr val="tx1">
                  <a:lumMod val="50000"/>
                  <a:lumOff val="50000"/>
                </a:schemeClr>
              </a:solidFill>
              <a:latin typeface="Gill Sans MT"/>
              <a:cs typeface="Gill Sans MT"/>
            </a:endParaRPr>
          </a:p>
          <a:p>
            <a:pPr marL="0" lvl="1" indent="0" algn="l">
              <a:spcBef>
                <a:spcPts val="400"/>
              </a:spcBef>
            </a:pPr>
            <a:endParaRPr lang="en-US" sz="1100" dirty="0" smtClean="0">
              <a:latin typeface="Gill Sans MT"/>
              <a:cs typeface="Gill Sans MT"/>
            </a:endParaRPr>
          </a:p>
        </p:txBody>
      </p:sp>
      <p:sp>
        <p:nvSpPr>
          <p:cNvPr id="6" name="Rectangle 5"/>
          <p:cNvSpPr/>
          <p:nvPr/>
        </p:nvSpPr>
        <p:spPr>
          <a:xfrm>
            <a:off x="8355932" y="-323850"/>
            <a:ext cx="788068" cy="1569660"/>
          </a:xfrm>
          <a:prstGeom prst="rect">
            <a:avLst/>
          </a:prstGeom>
        </p:spPr>
        <p:txBody>
          <a:bodyPr wrap="square">
            <a:spAutoFit/>
          </a:bodyPr>
          <a:lstStyle/>
          <a:p>
            <a:pPr algn="ctr">
              <a:defRPr/>
            </a:pPr>
            <a:r>
              <a:rPr lang="en-US" sz="9600" dirty="0" smtClean="0">
                <a:solidFill>
                  <a:schemeClr val="bg1">
                    <a:lumMod val="65000"/>
                  </a:schemeClr>
                </a:solidFill>
                <a:latin typeface="Bell MT"/>
                <a:cs typeface="Bell MT"/>
              </a:rPr>
              <a:t>2</a:t>
            </a:r>
            <a:endParaRPr lang="en-US" sz="9600" dirty="0">
              <a:solidFill>
                <a:schemeClr val="bg1">
                  <a:lumMod val="65000"/>
                </a:schemeClr>
              </a:solidFill>
              <a:latin typeface="Bell MT"/>
              <a:cs typeface="Bell MT"/>
            </a:endParaRPr>
          </a:p>
        </p:txBody>
      </p:sp>
      <p:sp>
        <p:nvSpPr>
          <p:cNvPr id="13" name="Text Box 4"/>
          <p:cNvSpPr txBox="1">
            <a:spLocks noChangeArrowheads="1"/>
          </p:cNvSpPr>
          <p:nvPr/>
        </p:nvSpPr>
        <p:spPr bwMode="auto">
          <a:xfrm>
            <a:off x="914400" y="-28664"/>
            <a:ext cx="74676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dirty="0" smtClean="0">
                <a:solidFill>
                  <a:srgbClr val="7F7F7F"/>
                </a:solidFill>
                <a:latin typeface="Gill Sans MT" panose="020B0502020104020203" pitchFamily="34" charset="0"/>
                <a:cs typeface="Times New Roman" pitchFamily="18" charset="0"/>
              </a:rPr>
              <a:t>COLOR APPLICATIONS WORKSHOP </a:t>
            </a:r>
          </a:p>
          <a:p>
            <a:pPr eaLnBrk="1" hangingPunct="1">
              <a:spcBef>
                <a:spcPct val="50000"/>
              </a:spcBef>
            </a:pPr>
            <a:r>
              <a:rPr lang="en-US" sz="2000" dirty="0" smtClean="0">
                <a:solidFill>
                  <a:srgbClr val="7F7F7F"/>
                </a:solidFill>
                <a:latin typeface="Gill Sans MT" panose="020B0502020104020203" pitchFamily="34" charset="0"/>
                <a:cs typeface="Times New Roman" pitchFamily="18" charset="0"/>
              </a:rPr>
              <a:t> 2018+ WORLD COLORS</a:t>
            </a:r>
            <a:endParaRPr lang="en-US" sz="2000" dirty="0">
              <a:solidFill>
                <a:srgbClr val="7F7F7F"/>
              </a:solidFill>
              <a:latin typeface="Gill Sans MT" panose="020B0502020104020203" pitchFamily="34" charset="0"/>
              <a:cs typeface="Times New Roman" pitchFamily="18" charset="0"/>
            </a:endParaRPr>
          </a:p>
        </p:txBody>
      </p:sp>
      <p:pic>
        <p:nvPicPr>
          <p:cNvPr id="14" name="Picture 8" descr="J:\Conferences &amp; Summit\2017\Color App Workshops\Homework\2018 Swatches\Vap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3486150"/>
            <a:ext cx="917643" cy="9087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J:\Conferences &amp; Summit\2017\Color App Workshops\Homework\2018 Swatches\PielViv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3486150"/>
            <a:ext cx="908772" cy="9087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J:\Conferences &amp; Summit\2017\Color App Workshops\Homework\2018 Swatches\Evolv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3486150"/>
            <a:ext cx="937591" cy="91764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5" descr="J:\Conferences &amp; Summit\2017\Color App Workshops\Homework\2018 Swatches\PiscoSou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3486150"/>
            <a:ext cx="928538" cy="9087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81000" y="572931"/>
            <a:ext cx="1752600"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000" b="1" i="0" u="none" strike="noStrike" cap="none" spc="-1" normalizeH="0" baseline="0" dirty="0" smtClean="0">
                <a:ln>
                  <a:noFill/>
                </a:ln>
                <a:solidFill>
                  <a:srgbClr val="000000"/>
                </a:solidFill>
                <a:effectLst/>
                <a:uFill>
                  <a:solidFill>
                    <a:srgbClr val="FFFFFF"/>
                  </a:solidFill>
                </a:uFill>
                <a:latin typeface="Trebuchet MS"/>
                <a:ea typeface="Trebuchet MS"/>
                <a:cs typeface="Trebuchet MS"/>
                <a:sym typeface="Trebuchet MS"/>
              </a:rPr>
              <a:t>Photo from </a:t>
            </a:r>
            <a:r>
              <a:rPr kumimoji="0" lang="en-US" sz="1000" b="1" i="0" u="none" strike="noStrike" cap="none" spc="-1" normalizeH="0" baseline="0" dirty="0" err="1" smtClean="0">
                <a:ln>
                  <a:noFill/>
                </a:ln>
                <a:solidFill>
                  <a:srgbClr val="000000"/>
                </a:solidFill>
                <a:effectLst/>
                <a:uFill>
                  <a:solidFill>
                    <a:srgbClr val="FFFFFF"/>
                  </a:solidFill>
                </a:uFill>
                <a:latin typeface="Trebuchet MS"/>
                <a:ea typeface="Trebuchet MS"/>
                <a:cs typeface="Trebuchet MS"/>
                <a:sym typeface="Trebuchet MS"/>
              </a:rPr>
              <a:t>Pexels.com</a:t>
            </a:r>
            <a:endParaRPr kumimoji="0" lang="en-US" sz="1000" b="1" i="0" u="none" strike="noStrike" cap="none" spc="-1" normalizeH="0" baseline="0" dirty="0">
              <a:ln>
                <a:noFill/>
              </a:ln>
              <a:solidFill>
                <a:srgbClr val="000000"/>
              </a:solidFill>
              <a:effectLst/>
              <a:uFill>
                <a:solidFill>
                  <a:srgbClr val="FFFFFF"/>
                </a:solidFill>
              </a:uFill>
              <a:latin typeface="Trebuchet MS"/>
              <a:ea typeface="Trebuchet MS"/>
              <a:cs typeface="Trebuchet MS"/>
              <a:sym typeface="Trebuchet MS"/>
            </a:endParaRPr>
          </a:p>
        </p:txBody>
      </p:sp>
      <p:pic>
        <p:nvPicPr>
          <p:cNvPr id="10" name="Picture 9" descr="Unknown.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819150"/>
            <a:ext cx="3886200" cy="2590800"/>
          </a:xfrm>
          <a:prstGeom prst="rect">
            <a:avLst/>
          </a:prstGeom>
        </p:spPr>
      </p:pic>
    </p:spTree>
    <p:extLst>
      <p:ext uri="{BB962C8B-B14F-4D97-AF65-F5344CB8AC3E}">
        <p14:creationId xmlns:p14="http://schemas.microsoft.com/office/powerpoint/2010/main" val="15815274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4"/>
          <p:cNvCxnSpPr>
            <a:cxnSpLocks noChangeShapeType="1"/>
          </p:cNvCxnSpPr>
          <p:nvPr/>
        </p:nvCxnSpPr>
        <p:spPr bwMode="auto">
          <a:xfrm>
            <a:off x="457200" y="361950"/>
            <a:ext cx="8229600" cy="0"/>
          </a:xfrm>
          <a:prstGeom prst="line">
            <a:avLst/>
          </a:prstGeom>
          <a:noFill/>
          <a:ln w="9525">
            <a:solidFill>
              <a:srgbClr val="7F7F7F"/>
            </a:solidFill>
            <a:round/>
            <a:headEnd/>
            <a:tailEnd/>
          </a:ln>
          <a:extLst>
            <a:ext uri="{909E8E84-426E-40DD-AFC4-6F175D3DCCD1}">
              <a14:hiddenFill xmlns:a14="http://schemas.microsoft.com/office/drawing/2010/main">
                <a:noFill/>
              </a14:hiddenFill>
            </a:ext>
          </a:extLst>
        </p:spPr>
      </p:cxnSp>
      <p:sp>
        <p:nvSpPr>
          <p:cNvPr id="5" name="Text Box 9"/>
          <p:cNvSpPr txBox="1">
            <a:spLocks noChangeArrowheads="1"/>
          </p:cNvSpPr>
          <p:nvPr/>
        </p:nvSpPr>
        <p:spPr bwMode="auto">
          <a:xfrm>
            <a:off x="4343400" y="1070357"/>
            <a:ext cx="3674378" cy="3177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b="0" dirty="0" smtClean="0">
                <a:solidFill>
                  <a:schemeClr val="bg1">
                    <a:lumMod val="50000"/>
                  </a:schemeClr>
                </a:solidFill>
                <a:latin typeface="Gill Sans"/>
                <a:cs typeface="Gill Sans"/>
              </a:rPr>
              <a:t>Both color and texture work together to exude a sense of comfort.  Some surfaces have just a hint of sheen coming through and pairs well with metallic accents within a space.  </a:t>
            </a:r>
            <a:endParaRPr lang="en-US" sz="1400" b="0" dirty="0">
              <a:solidFill>
                <a:schemeClr val="bg1">
                  <a:lumMod val="50000"/>
                </a:schemeClr>
              </a:solidFill>
              <a:latin typeface="Gill Sans"/>
              <a:cs typeface="Gill Sans"/>
            </a:endParaRPr>
          </a:p>
          <a:p>
            <a:pPr algn="l" eaLnBrk="1" hangingPunct="1">
              <a:spcBef>
                <a:spcPct val="50000"/>
              </a:spcBef>
            </a:pPr>
            <a:r>
              <a:rPr lang="en-US" sz="1400" b="0" dirty="0" smtClean="0">
                <a:solidFill>
                  <a:schemeClr val="bg1">
                    <a:lumMod val="50000"/>
                  </a:schemeClr>
                </a:solidFill>
                <a:latin typeface="Gill Sans"/>
                <a:cs typeface="Gill Sans"/>
              </a:rPr>
              <a:t>We see these colors used primarily in upholstery, accessories, and wall paint as a way to use color but make it softer and more approachable.  It can be rendered with a matte finish or with a hint of sheen.</a:t>
            </a:r>
            <a:endParaRPr lang="en-US" sz="1100" dirty="0" smtClean="0">
              <a:latin typeface="Gill Sans MT" charset="0"/>
            </a:endParaRPr>
          </a:p>
          <a:p>
            <a:pPr algn="l" eaLnBrk="1" hangingPunct="1">
              <a:spcBef>
                <a:spcPts val="300"/>
              </a:spcBef>
            </a:pPr>
            <a:endParaRPr lang="en-US" sz="1100" dirty="0">
              <a:latin typeface="Gill Sans MT" charset="0"/>
            </a:endParaRPr>
          </a:p>
          <a:p>
            <a:pPr algn="l" eaLnBrk="1" hangingPunct="1">
              <a:spcBef>
                <a:spcPts val="300"/>
              </a:spcBef>
            </a:pPr>
            <a:endParaRPr lang="en-US" sz="1100" dirty="0" smtClean="0">
              <a:latin typeface="Gill Sans MT" charset="0"/>
            </a:endParaRPr>
          </a:p>
          <a:p>
            <a:pPr algn="l" eaLnBrk="1" hangingPunct="1">
              <a:spcBef>
                <a:spcPts val="300"/>
              </a:spcBef>
            </a:pPr>
            <a:endParaRPr lang="en-US" sz="1100" dirty="0">
              <a:latin typeface="Gill Sans MT" charset="0"/>
            </a:endParaRPr>
          </a:p>
          <a:p>
            <a:pPr algn="l" eaLnBrk="1" hangingPunct="1">
              <a:spcBef>
                <a:spcPts val="300"/>
              </a:spcBef>
            </a:pPr>
            <a:endParaRPr lang="en-US" sz="1100" dirty="0" smtClean="0">
              <a:latin typeface="Gill Sans MT" charset="0"/>
            </a:endParaRPr>
          </a:p>
          <a:p>
            <a:pPr algn="l" eaLnBrk="1" hangingPunct="1">
              <a:spcBef>
                <a:spcPts val="300"/>
              </a:spcBef>
            </a:pPr>
            <a:endParaRPr lang="en-US" sz="1100" dirty="0" smtClean="0">
              <a:latin typeface="Gill Sans MT" charset="0"/>
            </a:endParaRPr>
          </a:p>
        </p:txBody>
      </p:sp>
      <p:sp>
        <p:nvSpPr>
          <p:cNvPr id="6" name="Rectangle 5"/>
          <p:cNvSpPr/>
          <p:nvPr/>
        </p:nvSpPr>
        <p:spPr>
          <a:xfrm>
            <a:off x="8226458" y="-171450"/>
            <a:ext cx="685800" cy="1569660"/>
          </a:xfrm>
          <a:prstGeom prst="rect">
            <a:avLst/>
          </a:prstGeom>
        </p:spPr>
        <p:txBody>
          <a:bodyPr>
            <a:spAutoFit/>
          </a:bodyPr>
          <a:lstStyle/>
          <a:p>
            <a:pPr algn="ctr">
              <a:defRPr/>
            </a:pPr>
            <a:r>
              <a:rPr lang="en-US" sz="9600" dirty="0" smtClean="0">
                <a:solidFill>
                  <a:schemeClr val="bg1">
                    <a:lumMod val="65000"/>
                  </a:schemeClr>
                </a:solidFill>
                <a:latin typeface="Bell MT"/>
                <a:cs typeface="Bell MT"/>
              </a:rPr>
              <a:t>2</a:t>
            </a:r>
            <a:endParaRPr lang="en-US" sz="9600" dirty="0">
              <a:solidFill>
                <a:schemeClr val="bg1">
                  <a:lumMod val="65000"/>
                </a:schemeClr>
              </a:solidFill>
              <a:latin typeface="Bell MT"/>
              <a:cs typeface="Bell MT"/>
            </a:endParaRPr>
          </a:p>
        </p:txBody>
      </p:sp>
      <p:sp>
        <p:nvSpPr>
          <p:cNvPr id="13" name="Text Box 4"/>
          <p:cNvSpPr txBox="1">
            <a:spLocks noChangeArrowheads="1"/>
          </p:cNvSpPr>
          <p:nvPr/>
        </p:nvSpPr>
        <p:spPr bwMode="auto">
          <a:xfrm>
            <a:off x="821422" y="-39750"/>
            <a:ext cx="74676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600" dirty="0" smtClean="0">
                <a:solidFill>
                  <a:schemeClr val="bg1">
                    <a:lumMod val="50000"/>
                  </a:schemeClr>
                </a:solidFill>
                <a:latin typeface="Gill Sans"/>
                <a:cs typeface="Times New Roman" pitchFamily="18" charset="0"/>
              </a:rPr>
              <a:t> COLOR APPLICATIONS WORKSHOP </a:t>
            </a:r>
          </a:p>
          <a:p>
            <a:pPr algn="ctr" eaLnBrk="1" hangingPunct="1">
              <a:spcBef>
                <a:spcPct val="50000"/>
              </a:spcBef>
            </a:pPr>
            <a:r>
              <a:rPr lang="en-US" sz="1600" dirty="0" smtClean="0">
                <a:solidFill>
                  <a:schemeClr val="bg1">
                    <a:lumMod val="50000"/>
                  </a:schemeClr>
                </a:solidFill>
                <a:latin typeface="Gill Sans"/>
                <a:cs typeface="Times New Roman" pitchFamily="18" charset="0"/>
              </a:rPr>
              <a:t> </a:t>
            </a:r>
            <a:r>
              <a:rPr lang="en-US" sz="2000" dirty="0" smtClean="0">
                <a:solidFill>
                  <a:schemeClr val="bg1">
                    <a:lumMod val="50000"/>
                  </a:schemeClr>
                </a:solidFill>
                <a:latin typeface="Gill Sans"/>
                <a:cs typeface="Times New Roman" pitchFamily="18" charset="0"/>
              </a:rPr>
              <a:t>2018+ WORLD COLORS</a:t>
            </a:r>
            <a:endParaRPr lang="en-US" sz="2000" dirty="0">
              <a:solidFill>
                <a:schemeClr val="bg1">
                  <a:lumMod val="50000"/>
                </a:schemeClr>
              </a:solidFill>
              <a:latin typeface="Gill Sans"/>
              <a:cs typeface="Times New Roman" pitchFamily="18" charset="0"/>
            </a:endParaRPr>
          </a:p>
        </p:txBody>
      </p:sp>
      <p:pic>
        <p:nvPicPr>
          <p:cNvPr id="15" name="Picture 14" descr="IMG_023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4900" y="2419350"/>
            <a:ext cx="2857500" cy="1905000"/>
          </a:xfrm>
          <a:prstGeom prst="rect">
            <a:avLst/>
          </a:prstGeom>
        </p:spPr>
      </p:pic>
      <p:pic>
        <p:nvPicPr>
          <p:cNvPr id="11" name="Picture 10"/>
          <p:cNvPicPr>
            <a:picLocks noChangeAspect="1"/>
          </p:cNvPicPr>
          <p:nvPr/>
        </p:nvPicPr>
        <p:blipFill>
          <a:blip r:embed="rId3"/>
          <a:stretch>
            <a:fillRect/>
          </a:stretch>
        </p:blipFill>
        <p:spPr>
          <a:xfrm>
            <a:off x="457200" y="438150"/>
            <a:ext cx="2095500" cy="1885950"/>
          </a:xfrm>
          <a:prstGeom prst="rect">
            <a:avLst/>
          </a:prstGeom>
        </p:spPr>
      </p:pic>
      <p:sp>
        <p:nvSpPr>
          <p:cNvPr id="16" name="TextBox 15"/>
          <p:cNvSpPr txBox="1"/>
          <p:nvPr/>
        </p:nvSpPr>
        <p:spPr>
          <a:xfrm>
            <a:off x="2590800" y="1962150"/>
            <a:ext cx="182880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000" dirty="0" smtClean="0"/>
              <a:t>Photo on left from CMG member Richard </a:t>
            </a:r>
            <a:r>
              <a:rPr lang="en-US" sz="1000" dirty="0" err="1" smtClean="0"/>
              <a:t>Capel</a:t>
            </a:r>
            <a:endParaRPr lang="en-US" sz="1000" dirty="0" smtClean="0"/>
          </a:p>
        </p:txBody>
      </p:sp>
      <p:sp>
        <p:nvSpPr>
          <p:cNvPr id="17" name="TextBox 16"/>
          <p:cNvSpPr txBox="1"/>
          <p:nvPr/>
        </p:nvSpPr>
        <p:spPr>
          <a:xfrm>
            <a:off x="990600" y="4324350"/>
            <a:ext cx="2895600"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000" b="1" i="0" u="none" strike="noStrike" cap="none" spc="-1" normalizeH="0" baseline="0" dirty="0" smtClean="0">
                <a:ln>
                  <a:noFill/>
                </a:ln>
                <a:solidFill>
                  <a:srgbClr val="000000"/>
                </a:solidFill>
                <a:effectLst/>
                <a:uFill>
                  <a:solidFill>
                    <a:srgbClr val="FFFFFF"/>
                  </a:solidFill>
                </a:uFill>
                <a:latin typeface="Trebuchet MS"/>
                <a:ea typeface="Trebuchet MS"/>
                <a:cs typeface="Trebuchet MS"/>
                <a:sym typeface="Trebuchet MS"/>
              </a:rPr>
              <a:t>Photo above from CMG member Karin</a:t>
            </a:r>
            <a:r>
              <a:rPr kumimoji="0" lang="en-US" sz="1000" b="1" i="0" u="none" strike="noStrike" cap="none" spc="-1" normalizeH="0" dirty="0" smtClean="0">
                <a:ln>
                  <a:noFill/>
                </a:ln>
                <a:solidFill>
                  <a:srgbClr val="000000"/>
                </a:solidFill>
                <a:effectLst/>
                <a:uFill>
                  <a:solidFill>
                    <a:srgbClr val="FFFFFF"/>
                  </a:solidFill>
                </a:uFill>
                <a:latin typeface="Trebuchet MS"/>
                <a:ea typeface="Trebuchet MS"/>
                <a:cs typeface="Trebuchet MS"/>
                <a:sym typeface="Trebuchet MS"/>
              </a:rPr>
              <a:t> </a:t>
            </a:r>
            <a:r>
              <a:rPr kumimoji="0" lang="en-US" sz="1000" b="1" i="0" u="none" strike="noStrike" cap="none" spc="-1" normalizeH="0" dirty="0" err="1" smtClean="0">
                <a:ln>
                  <a:noFill/>
                </a:ln>
                <a:solidFill>
                  <a:srgbClr val="000000"/>
                </a:solidFill>
                <a:effectLst/>
                <a:uFill>
                  <a:solidFill>
                    <a:srgbClr val="FFFFFF"/>
                  </a:solidFill>
                </a:uFill>
                <a:latin typeface="Trebuchet MS"/>
                <a:ea typeface="Trebuchet MS"/>
                <a:cs typeface="Trebuchet MS"/>
                <a:sym typeface="Trebuchet MS"/>
              </a:rPr>
              <a:t>Jeske</a:t>
            </a:r>
            <a:endParaRPr kumimoji="0" lang="en-US" sz="1000" b="1" i="0" u="none" strike="noStrike" cap="none" spc="-1" normalizeH="0" baseline="0" dirty="0">
              <a:ln>
                <a:noFill/>
              </a:ln>
              <a:solidFill>
                <a:srgbClr val="000000"/>
              </a:solidFill>
              <a:effectLst/>
              <a:uFill>
                <a:solidFill>
                  <a:srgbClr val="FFFFFF"/>
                </a:solidFill>
              </a:uFill>
              <a:latin typeface="Trebuchet MS"/>
              <a:ea typeface="Trebuchet MS"/>
              <a:cs typeface="Trebuchet MS"/>
              <a:sym typeface="Trebuchet MS"/>
            </a:endParaRPr>
          </a:p>
        </p:txBody>
      </p:sp>
    </p:spTree>
    <p:extLst>
      <p:ext uri="{BB962C8B-B14F-4D97-AF65-F5344CB8AC3E}">
        <p14:creationId xmlns:p14="http://schemas.microsoft.com/office/powerpoint/2010/main" val="23556389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4"/>
          <p:cNvCxnSpPr>
            <a:cxnSpLocks noChangeShapeType="1"/>
          </p:cNvCxnSpPr>
          <p:nvPr/>
        </p:nvCxnSpPr>
        <p:spPr bwMode="auto">
          <a:xfrm>
            <a:off x="457200" y="361950"/>
            <a:ext cx="8229600" cy="0"/>
          </a:xfrm>
          <a:prstGeom prst="line">
            <a:avLst/>
          </a:prstGeom>
          <a:noFill/>
          <a:ln w="9525">
            <a:solidFill>
              <a:srgbClr val="7F7F7F"/>
            </a:solidFill>
            <a:round/>
            <a:headEnd/>
            <a:tailEnd/>
          </a:ln>
          <a:extLst>
            <a:ext uri="{909E8E84-426E-40DD-AFC4-6F175D3DCCD1}">
              <a14:hiddenFill xmlns:a14="http://schemas.microsoft.com/office/drawing/2010/main">
                <a:noFill/>
              </a14:hiddenFill>
            </a:ext>
          </a:extLst>
        </p:spPr>
      </p:cxnSp>
      <p:sp>
        <p:nvSpPr>
          <p:cNvPr id="5" name="Text Box 9"/>
          <p:cNvSpPr txBox="1">
            <a:spLocks noChangeArrowheads="1"/>
          </p:cNvSpPr>
          <p:nvPr/>
        </p:nvSpPr>
        <p:spPr bwMode="auto">
          <a:xfrm>
            <a:off x="4555222" y="834062"/>
            <a:ext cx="3826778" cy="318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100" b="1" dirty="0" smtClean="0">
                <a:solidFill>
                  <a:schemeClr val="bg1">
                    <a:lumMod val="50000"/>
                  </a:schemeClr>
                </a:solidFill>
                <a:latin typeface="Gill Sans" charset="0"/>
                <a:cs typeface="Gill Sans" charset="0"/>
              </a:rPr>
              <a:t>2018+ </a:t>
            </a:r>
            <a:r>
              <a:rPr lang="en-US" sz="1100" dirty="0" smtClean="0">
                <a:solidFill>
                  <a:schemeClr val="bg1">
                    <a:lumMod val="50000"/>
                  </a:schemeClr>
                </a:solidFill>
                <a:latin typeface="Gill Sans" charset="0"/>
                <a:cs typeface="Gill Sans" charset="0"/>
              </a:rPr>
              <a:t>Trend Story </a:t>
            </a:r>
            <a:r>
              <a:rPr lang="en-US" sz="1100" b="1" dirty="0" smtClean="0">
                <a:solidFill>
                  <a:schemeClr val="bg1">
                    <a:lumMod val="50000"/>
                  </a:schemeClr>
                </a:solidFill>
                <a:latin typeface="Gill Sans" charset="0"/>
                <a:cs typeface="Gill Sans" charset="0"/>
              </a:rPr>
              <a:t> #1:  Distressed Neutrals</a:t>
            </a:r>
          </a:p>
          <a:p>
            <a:pPr algn="l" eaLnBrk="1" hangingPunct="1">
              <a:spcBef>
                <a:spcPct val="50000"/>
              </a:spcBef>
            </a:pPr>
            <a:r>
              <a:rPr lang="en-US" sz="1400" b="0" dirty="0" smtClean="0">
                <a:solidFill>
                  <a:schemeClr val="bg1">
                    <a:lumMod val="50000"/>
                  </a:schemeClr>
                </a:solidFill>
                <a:latin typeface="Gill Sans"/>
                <a:cs typeface="Gill Sans"/>
              </a:rPr>
              <a:t>The home furnishings industry has always embraced neutrals as important base colors around which a room’s color palette can be designed.  These colors are grounded and reassuring, creating calming and centering experiences that are in contrast with the technology that is an inescapable part of modern life. </a:t>
            </a:r>
            <a:endParaRPr lang="en-US" sz="1400" dirty="0">
              <a:solidFill>
                <a:schemeClr val="bg1">
                  <a:lumMod val="50000"/>
                </a:schemeClr>
              </a:solidFill>
              <a:latin typeface="Gill Sans" charset="0"/>
              <a:cs typeface="Gill Sans MT"/>
            </a:endParaRPr>
          </a:p>
          <a:p>
            <a:pPr algn="l" eaLnBrk="1" hangingPunct="1">
              <a:spcBef>
                <a:spcPct val="50000"/>
              </a:spcBef>
            </a:pPr>
            <a:endParaRPr lang="en-US" sz="1100" dirty="0" smtClean="0">
              <a:solidFill>
                <a:schemeClr val="bg1">
                  <a:lumMod val="50000"/>
                </a:schemeClr>
              </a:solidFill>
              <a:latin typeface="Gill Sans" charset="0"/>
              <a:cs typeface="Gill Sans MT"/>
            </a:endParaRPr>
          </a:p>
          <a:p>
            <a:pPr algn="l" eaLnBrk="1" hangingPunct="1">
              <a:spcBef>
                <a:spcPct val="50000"/>
              </a:spcBef>
            </a:pPr>
            <a:endParaRPr lang="en-US" sz="1100" dirty="0">
              <a:solidFill>
                <a:schemeClr val="bg1">
                  <a:lumMod val="50000"/>
                </a:schemeClr>
              </a:solidFill>
              <a:latin typeface="Gill Sans" charset="0"/>
              <a:cs typeface="Gill Sans MT"/>
            </a:endParaRPr>
          </a:p>
          <a:p>
            <a:r>
              <a:rPr lang="en-US" sz="1100" dirty="0" smtClean="0">
                <a:latin typeface="Gill Sans MT" charset="0"/>
                <a:ea typeface="Gill Sans MT" charset="0"/>
                <a:cs typeface="Gill Sans MT" charset="0"/>
              </a:rPr>
              <a:t> </a:t>
            </a:r>
            <a:endParaRPr lang="en-US" sz="1100" dirty="0">
              <a:latin typeface="Gill Sans MT" charset="0"/>
            </a:endParaRPr>
          </a:p>
          <a:p>
            <a:pPr algn="l" eaLnBrk="1" hangingPunct="1">
              <a:spcBef>
                <a:spcPts val="300"/>
              </a:spcBef>
            </a:pPr>
            <a:endParaRPr lang="en-US" sz="1100" dirty="0" smtClean="0">
              <a:latin typeface="Gill Sans MT" charset="0"/>
            </a:endParaRPr>
          </a:p>
          <a:p>
            <a:pPr algn="l" eaLnBrk="1" hangingPunct="1">
              <a:spcBef>
                <a:spcPts val="300"/>
              </a:spcBef>
            </a:pPr>
            <a:endParaRPr lang="en-US" sz="1100" dirty="0" smtClean="0">
              <a:latin typeface="Gill Sans MT" charset="0"/>
            </a:endParaRPr>
          </a:p>
        </p:txBody>
      </p:sp>
      <p:sp>
        <p:nvSpPr>
          <p:cNvPr id="6" name="Rectangle 5"/>
          <p:cNvSpPr/>
          <p:nvPr/>
        </p:nvSpPr>
        <p:spPr>
          <a:xfrm>
            <a:off x="7924800" y="-476250"/>
            <a:ext cx="1046756" cy="1569660"/>
          </a:xfrm>
          <a:prstGeom prst="rect">
            <a:avLst/>
          </a:prstGeom>
        </p:spPr>
        <p:txBody>
          <a:bodyPr wrap="square">
            <a:spAutoFit/>
          </a:bodyPr>
          <a:lstStyle/>
          <a:p>
            <a:pPr algn="ctr">
              <a:defRPr/>
            </a:pPr>
            <a:r>
              <a:rPr lang="en-US" sz="9600" dirty="0" smtClean="0">
                <a:solidFill>
                  <a:schemeClr val="bg1">
                    <a:lumMod val="65000"/>
                  </a:schemeClr>
                </a:solidFill>
                <a:latin typeface="Bell MT"/>
                <a:cs typeface="Bell MT"/>
              </a:rPr>
              <a:t>3</a:t>
            </a:r>
            <a:endParaRPr lang="en-US" sz="9600" dirty="0">
              <a:solidFill>
                <a:schemeClr val="bg1">
                  <a:lumMod val="65000"/>
                </a:schemeClr>
              </a:solidFill>
              <a:latin typeface="Bell MT"/>
              <a:cs typeface="Bell MT"/>
            </a:endParaRPr>
          </a:p>
        </p:txBody>
      </p:sp>
      <p:sp>
        <p:nvSpPr>
          <p:cNvPr id="13" name="Text Box 4"/>
          <p:cNvSpPr txBox="1">
            <a:spLocks noChangeArrowheads="1"/>
          </p:cNvSpPr>
          <p:nvPr/>
        </p:nvSpPr>
        <p:spPr bwMode="auto">
          <a:xfrm>
            <a:off x="821422" y="-39750"/>
            <a:ext cx="74676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600" dirty="0" smtClean="0">
                <a:solidFill>
                  <a:schemeClr val="bg1">
                    <a:lumMod val="50000"/>
                  </a:schemeClr>
                </a:solidFill>
                <a:latin typeface="Gill Sans"/>
                <a:cs typeface="Times New Roman" pitchFamily="18" charset="0"/>
              </a:rPr>
              <a:t>COLOR APPLICATIONS WORKSHOP </a:t>
            </a:r>
          </a:p>
          <a:p>
            <a:pPr algn="ctr" eaLnBrk="1" hangingPunct="1">
              <a:spcBef>
                <a:spcPct val="50000"/>
              </a:spcBef>
            </a:pPr>
            <a:r>
              <a:rPr lang="en-US" sz="1600" dirty="0" smtClean="0">
                <a:solidFill>
                  <a:schemeClr val="bg1">
                    <a:lumMod val="50000"/>
                  </a:schemeClr>
                </a:solidFill>
                <a:latin typeface="Gill Sans"/>
                <a:cs typeface="Times New Roman" pitchFamily="18" charset="0"/>
              </a:rPr>
              <a:t> </a:t>
            </a:r>
            <a:r>
              <a:rPr lang="en-US" sz="2000" dirty="0" smtClean="0">
                <a:solidFill>
                  <a:schemeClr val="bg1">
                    <a:lumMod val="50000"/>
                  </a:schemeClr>
                </a:solidFill>
                <a:latin typeface="Gill Sans"/>
                <a:cs typeface="Times New Roman" pitchFamily="18" charset="0"/>
              </a:rPr>
              <a:t>2018+ WORLD COLORS</a:t>
            </a:r>
            <a:endParaRPr lang="en-US" sz="2000" dirty="0">
              <a:solidFill>
                <a:schemeClr val="bg1">
                  <a:lumMod val="50000"/>
                </a:schemeClr>
              </a:solidFill>
              <a:latin typeface="Gill Sans"/>
              <a:cs typeface="Times New Roman" pitchFamily="18" charset="0"/>
            </a:endParaRPr>
          </a:p>
        </p:txBody>
      </p:sp>
      <p:pic>
        <p:nvPicPr>
          <p:cNvPr id="15" name="Picture 14">
            <a:extLst>
              <a:ext uri="{FF2B5EF4-FFF2-40B4-BE49-F238E27FC236}">
                <a16:creationId xmlns="" xmlns:a16="http://schemas.microsoft.com/office/drawing/2014/main" xmlns:lc="http://schemas.openxmlformats.org/drawingml/2006/lockedCanvas" id="{F583549D-C53B-4765-8A77-6B5DA65C0874}"/>
              </a:ext>
            </a:extLst>
          </p:cNvPr>
          <p:cNvPicPr/>
          <p:nvPr/>
        </p:nvPicPr>
        <p:blipFill>
          <a:blip r:embed="rId2"/>
          <a:stretch>
            <a:fillRect/>
          </a:stretch>
        </p:blipFill>
        <p:spPr>
          <a:xfrm rot="5400000">
            <a:off x="1968817" y="1974532"/>
            <a:ext cx="2515870" cy="2491105"/>
          </a:xfrm>
          <a:prstGeom prst="rect">
            <a:avLst/>
          </a:prstGeom>
        </p:spPr>
      </p:pic>
      <p:pic>
        <p:nvPicPr>
          <p:cNvPr id="14" name="Picture 13">
            <a:extLst>
              <a:ext uri="{FF2B5EF4-FFF2-40B4-BE49-F238E27FC236}">
                <a16:creationId xmlns="" xmlns:a16="http://schemas.microsoft.com/office/drawing/2014/main" xmlns:lc="http://schemas.openxmlformats.org/drawingml/2006/lockedCanvas" id="{0EF36353-AC71-4FAD-A738-788EC3F46A1A}"/>
              </a:ext>
            </a:extLst>
          </p:cNvPr>
          <p:cNvPicPr/>
          <p:nvPr/>
        </p:nvPicPr>
        <p:blipFill>
          <a:blip r:embed="rId3"/>
          <a:stretch>
            <a:fillRect/>
          </a:stretch>
        </p:blipFill>
        <p:spPr>
          <a:xfrm rot="5400000">
            <a:off x="292417" y="526732"/>
            <a:ext cx="2515870" cy="2491105"/>
          </a:xfrm>
          <a:prstGeom prst="rect">
            <a:avLst/>
          </a:prstGeom>
        </p:spPr>
      </p:pic>
      <p:sp>
        <p:nvSpPr>
          <p:cNvPr id="11" name="TextBox 10"/>
          <p:cNvSpPr txBox="1"/>
          <p:nvPr/>
        </p:nvSpPr>
        <p:spPr>
          <a:xfrm>
            <a:off x="229957" y="3028950"/>
            <a:ext cx="1751243"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000" b="1" i="0" u="none" strike="noStrike" cap="none" spc="-1" normalizeH="0" baseline="0" dirty="0" smtClean="0">
                <a:ln>
                  <a:noFill/>
                </a:ln>
                <a:solidFill>
                  <a:srgbClr val="000000"/>
                </a:solidFill>
                <a:effectLst/>
                <a:uFill>
                  <a:solidFill>
                    <a:srgbClr val="FFFFFF"/>
                  </a:solidFill>
                </a:uFill>
                <a:latin typeface="Trebuchet MS"/>
                <a:ea typeface="Trebuchet MS"/>
                <a:cs typeface="Trebuchet MS"/>
                <a:sym typeface="Trebuchet MS"/>
              </a:rPr>
              <a:t>Photos from </a:t>
            </a:r>
          </a:p>
          <a:p>
            <a:pPr marL="0" marR="0" indent="0" algn="ctr" defTabSz="914400" rtl="0" fontAlgn="auto" latinLnBrk="0" hangingPunct="0">
              <a:lnSpc>
                <a:spcPct val="100000"/>
              </a:lnSpc>
              <a:spcBef>
                <a:spcPts val="0"/>
              </a:spcBef>
              <a:spcAft>
                <a:spcPts val="0"/>
              </a:spcAft>
              <a:buClrTx/>
              <a:buSzTx/>
              <a:buFontTx/>
              <a:buNone/>
              <a:tabLst/>
            </a:pPr>
            <a:r>
              <a:rPr kumimoji="0" lang="en-US" sz="1000" b="1" i="0" u="none" strike="noStrike" cap="none" spc="-1" normalizeH="0" baseline="0" dirty="0" smtClean="0">
                <a:ln>
                  <a:noFill/>
                </a:ln>
                <a:solidFill>
                  <a:srgbClr val="000000"/>
                </a:solidFill>
                <a:effectLst/>
                <a:uFill>
                  <a:solidFill>
                    <a:srgbClr val="FFFFFF"/>
                  </a:solidFill>
                </a:uFill>
                <a:latin typeface="Trebuchet MS"/>
                <a:ea typeface="Trebuchet MS"/>
                <a:cs typeface="Trebuchet MS"/>
                <a:sym typeface="Trebuchet MS"/>
              </a:rPr>
              <a:t>CMG member Richard </a:t>
            </a:r>
            <a:r>
              <a:rPr kumimoji="0" lang="en-US" sz="1000" b="1" i="0" u="none" strike="noStrike" cap="none" spc="-1" normalizeH="0" baseline="0" dirty="0" err="1" smtClean="0">
                <a:ln>
                  <a:noFill/>
                </a:ln>
                <a:solidFill>
                  <a:srgbClr val="000000"/>
                </a:solidFill>
                <a:effectLst/>
                <a:uFill>
                  <a:solidFill>
                    <a:srgbClr val="FFFFFF"/>
                  </a:solidFill>
                </a:uFill>
                <a:latin typeface="Trebuchet MS"/>
                <a:ea typeface="Trebuchet MS"/>
                <a:cs typeface="Trebuchet MS"/>
                <a:sym typeface="Trebuchet MS"/>
              </a:rPr>
              <a:t>Capel</a:t>
            </a:r>
            <a:endParaRPr kumimoji="0" lang="en-US" sz="1000" b="1" i="0" u="none" strike="noStrike" cap="none" spc="-1" normalizeH="0" baseline="0" dirty="0">
              <a:ln>
                <a:noFill/>
              </a:ln>
              <a:solidFill>
                <a:srgbClr val="000000"/>
              </a:solidFill>
              <a:effectLst/>
              <a:uFill>
                <a:solidFill>
                  <a:srgbClr val="FFFFFF"/>
                </a:solidFill>
              </a:uFill>
              <a:latin typeface="Trebuchet MS"/>
              <a:ea typeface="Trebuchet MS"/>
              <a:cs typeface="Trebuchet MS"/>
              <a:sym typeface="Trebuchet MS"/>
            </a:endParaRPr>
          </a:p>
        </p:txBody>
      </p:sp>
    </p:spTree>
    <p:extLst>
      <p:ext uri="{BB962C8B-B14F-4D97-AF65-F5344CB8AC3E}">
        <p14:creationId xmlns:p14="http://schemas.microsoft.com/office/powerpoint/2010/main" val="37672215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4"/>
          <p:cNvCxnSpPr>
            <a:cxnSpLocks noChangeShapeType="1"/>
          </p:cNvCxnSpPr>
          <p:nvPr/>
        </p:nvCxnSpPr>
        <p:spPr bwMode="auto">
          <a:xfrm>
            <a:off x="457200" y="361950"/>
            <a:ext cx="8229600" cy="0"/>
          </a:xfrm>
          <a:prstGeom prst="line">
            <a:avLst/>
          </a:prstGeom>
          <a:noFill/>
          <a:ln w="9525">
            <a:solidFill>
              <a:srgbClr val="7F7F7F"/>
            </a:solidFill>
            <a:round/>
            <a:headEnd/>
            <a:tailEnd/>
          </a:ln>
          <a:extLst>
            <a:ext uri="{909E8E84-426E-40DD-AFC4-6F175D3DCCD1}">
              <a14:hiddenFill xmlns:a14="http://schemas.microsoft.com/office/drawing/2010/main">
                <a:noFill/>
              </a14:hiddenFill>
            </a:ext>
          </a:extLst>
        </p:spPr>
      </p:cxnSp>
      <p:sp>
        <p:nvSpPr>
          <p:cNvPr id="5" name="Text Box 9"/>
          <p:cNvSpPr txBox="1">
            <a:spLocks noChangeArrowheads="1"/>
          </p:cNvSpPr>
          <p:nvPr/>
        </p:nvSpPr>
        <p:spPr bwMode="auto">
          <a:xfrm>
            <a:off x="4572000" y="857890"/>
            <a:ext cx="3810000" cy="344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100" dirty="0" smtClean="0">
                <a:solidFill>
                  <a:schemeClr val="bg1">
                    <a:lumMod val="50000"/>
                  </a:schemeClr>
                </a:solidFill>
                <a:latin typeface="Gill Sans"/>
                <a:cs typeface="Gill Sans MT"/>
              </a:rPr>
              <a:t>How are the supporting colors you selected manifesting themselves in your industry?</a:t>
            </a:r>
          </a:p>
          <a:p>
            <a:pPr marL="0" lvl="1" indent="0" algn="l">
              <a:spcBef>
                <a:spcPts val="400"/>
              </a:spcBef>
            </a:pPr>
            <a:r>
              <a:rPr lang="en-US" sz="1400" b="0" dirty="0" smtClean="0">
                <a:solidFill>
                  <a:schemeClr val="bg1">
                    <a:lumMod val="50000"/>
                  </a:schemeClr>
                </a:solidFill>
                <a:latin typeface="Gill Sans"/>
                <a:cs typeface="Gill Sans"/>
              </a:rPr>
              <a:t>Blue is a new neutral and universally accepted in a broad range of shades.  Grayed Blue has become a basic, classic, legacy color.  This greyed version is appropriate for the earth-toned palette because it is a color that you would find in nature along with soil and putty.</a:t>
            </a:r>
          </a:p>
          <a:p>
            <a:pPr marL="0" lvl="1" indent="0" algn="l">
              <a:spcBef>
                <a:spcPts val="400"/>
              </a:spcBef>
            </a:pPr>
            <a:endParaRPr lang="en-US" sz="1400" b="0" dirty="0">
              <a:solidFill>
                <a:schemeClr val="bg1">
                  <a:lumMod val="50000"/>
                </a:schemeClr>
              </a:solidFill>
              <a:latin typeface="Gill Sans"/>
              <a:cs typeface="Gill Sans"/>
            </a:endParaRPr>
          </a:p>
          <a:p>
            <a:pPr algn="l" eaLnBrk="1" hangingPunct="1">
              <a:spcBef>
                <a:spcPct val="50000"/>
              </a:spcBef>
            </a:pPr>
            <a:r>
              <a:rPr lang="en-US" sz="1100" dirty="0">
                <a:solidFill>
                  <a:schemeClr val="bg1">
                    <a:lumMod val="50000"/>
                  </a:schemeClr>
                </a:solidFill>
                <a:latin typeface="Gill Sans"/>
                <a:cs typeface="Gill Sans MT"/>
              </a:rPr>
              <a:t>What other markets /industries /segments are supporting these colors?</a:t>
            </a:r>
          </a:p>
          <a:p>
            <a:pPr algn="l" eaLnBrk="1" hangingPunct="1">
              <a:spcBef>
                <a:spcPct val="50000"/>
              </a:spcBef>
            </a:pPr>
            <a:r>
              <a:rPr lang="en-US" sz="1400" b="0" dirty="0">
                <a:solidFill>
                  <a:schemeClr val="bg1">
                    <a:lumMod val="50000"/>
                  </a:schemeClr>
                </a:solidFill>
                <a:latin typeface="Gill Sans" charset="0"/>
                <a:cs typeface="Gill Sans MT"/>
              </a:rPr>
              <a:t>Flooring, Window Coverings, Home Furnishings, Contract, and Apparel.</a:t>
            </a:r>
          </a:p>
          <a:p>
            <a:pPr marL="0" lvl="1" indent="0" algn="l">
              <a:spcBef>
                <a:spcPts val="400"/>
              </a:spcBef>
            </a:pPr>
            <a:endParaRPr lang="en-US" sz="1100" dirty="0" smtClean="0">
              <a:latin typeface="Gill Sans MT"/>
              <a:cs typeface="Gill Sans MT"/>
            </a:endParaRPr>
          </a:p>
          <a:p>
            <a:pPr eaLnBrk="1" hangingPunct="1">
              <a:spcBef>
                <a:spcPts val="300"/>
              </a:spcBef>
            </a:pPr>
            <a:endParaRPr lang="en-US" sz="1100" dirty="0" smtClean="0">
              <a:latin typeface="Gill Sans MT" charset="0"/>
            </a:endParaRPr>
          </a:p>
        </p:txBody>
      </p:sp>
      <p:sp>
        <p:nvSpPr>
          <p:cNvPr id="6" name="Rectangle 5"/>
          <p:cNvSpPr/>
          <p:nvPr/>
        </p:nvSpPr>
        <p:spPr>
          <a:xfrm>
            <a:off x="8355932" y="-323850"/>
            <a:ext cx="788068" cy="1569660"/>
          </a:xfrm>
          <a:prstGeom prst="rect">
            <a:avLst/>
          </a:prstGeom>
        </p:spPr>
        <p:txBody>
          <a:bodyPr wrap="square">
            <a:spAutoFit/>
          </a:bodyPr>
          <a:lstStyle/>
          <a:p>
            <a:pPr algn="ctr">
              <a:defRPr/>
            </a:pPr>
            <a:r>
              <a:rPr lang="en-US" sz="9600" dirty="0" smtClean="0">
                <a:solidFill>
                  <a:schemeClr val="bg1">
                    <a:lumMod val="65000"/>
                  </a:schemeClr>
                </a:solidFill>
                <a:latin typeface="Bell MT"/>
                <a:cs typeface="Bell MT"/>
              </a:rPr>
              <a:t>3</a:t>
            </a:r>
            <a:endParaRPr lang="en-US" sz="9600" dirty="0">
              <a:solidFill>
                <a:schemeClr val="bg1">
                  <a:lumMod val="65000"/>
                </a:schemeClr>
              </a:solidFill>
              <a:latin typeface="Bell MT"/>
              <a:cs typeface="Bell MT"/>
            </a:endParaRPr>
          </a:p>
        </p:txBody>
      </p:sp>
      <p:sp>
        <p:nvSpPr>
          <p:cNvPr id="13" name="Text Box 4"/>
          <p:cNvSpPr txBox="1">
            <a:spLocks noChangeArrowheads="1"/>
          </p:cNvSpPr>
          <p:nvPr/>
        </p:nvSpPr>
        <p:spPr bwMode="auto">
          <a:xfrm>
            <a:off x="914400" y="-28664"/>
            <a:ext cx="74676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dirty="0" smtClean="0">
                <a:solidFill>
                  <a:srgbClr val="7F7F7F"/>
                </a:solidFill>
                <a:latin typeface="Gill Sans MT" panose="020B0502020104020203" pitchFamily="34" charset="0"/>
                <a:cs typeface="Times New Roman" pitchFamily="18" charset="0"/>
              </a:rPr>
              <a:t>COLOR APPLICATIONS WORKSHOP </a:t>
            </a:r>
          </a:p>
          <a:p>
            <a:pPr eaLnBrk="1" hangingPunct="1">
              <a:spcBef>
                <a:spcPct val="50000"/>
              </a:spcBef>
            </a:pPr>
            <a:r>
              <a:rPr lang="en-US" sz="2000" dirty="0" smtClean="0">
                <a:solidFill>
                  <a:srgbClr val="7F7F7F"/>
                </a:solidFill>
                <a:latin typeface="Gill Sans MT" panose="020B0502020104020203" pitchFamily="34" charset="0"/>
                <a:cs typeface="Times New Roman" pitchFamily="18" charset="0"/>
              </a:rPr>
              <a:t> 2018+ WORLD COLORS</a:t>
            </a:r>
            <a:endParaRPr lang="en-US" sz="2000" dirty="0">
              <a:solidFill>
                <a:srgbClr val="7F7F7F"/>
              </a:solidFill>
              <a:latin typeface="Gill Sans MT" panose="020B0502020104020203" pitchFamily="34" charset="0"/>
              <a:cs typeface="Times New Roman" pitchFamily="18" charset="0"/>
            </a:endParaRPr>
          </a:p>
        </p:txBody>
      </p:sp>
      <p:pic>
        <p:nvPicPr>
          <p:cNvPr id="14" name="Picture 6" descr="J:\Conferences &amp; Summit\2017\Color App Workshops\Homework\2018 Swatches\Silhuet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810" y="3486150"/>
            <a:ext cx="937590" cy="9176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J:\Conferences &amp; Summit\2017\Color App Workshops\Homework\2018 Swatches\DeepThought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3486150"/>
            <a:ext cx="932591" cy="9087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5" descr="J:\Conferences &amp; Summit\2017\Color App Workshops\Homework\2018 Swatches\Infus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3486150"/>
            <a:ext cx="937591" cy="9155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8" descr="J:\Conferences &amp; Summit\2017\Color App Workshops\Homework\2018 Swatches\Synthesi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3051" y="3486150"/>
            <a:ext cx="926549" cy="9087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G_977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742950"/>
            <a:ext cx="4038600" cy="2692400"/>
          </a:xfrm>
          <a:prstGeom prst="rect">
            <a:avLst/>
          </a:prstGeom>
        </p:spPr>
      </p:pic>
      <p:sp>
        <p:nvSpPr>
          <p:cNvPr id="4" name="TextBox 3"/>
          <p:cNvSpPr txBox="1"/>
          <p:nvPr/>
        </p:nvSpPr>
        <p:spPr>
          <a:xfrm>
            <a:off x="10592" y="496731"/>
            <a:ext cx="2961208"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000" b="1" i="0" u="none" strike="noStrike" cap="none" spc="-1" normalizeH="0" baseline="0" dirty="0" smtClean="0">
                <a:ln>
                  <a:noFill/>
                </a:ln>
                <a:solidFill>
                  <a:srgbClr val="000000"/>
                </a:solidFill>
                <a:effectLst/>
                <a:uFill>
                  <a:solidFill>
                    <a:srgbClr val="FFFFFF"/>
                  </a:solidFill>
                </a:uFill>
                <a:latin typeface="Trebuchet MS"/>
                <a:ea typeface="Trebuchet MS"/>
                <a:cs typeface="Trebuchet MS"/>
                <a:sym typeface="Trebuchet MS"/>
              </a:rPr>
              <a:t>Photo from</a:t>
            </a:r>
            <a:r>
              <a:rPr kumimoji="0" lang="en-US" sz="1000" b="1" i="0" u="none" strike="noStrike" cap="none" spc="-1" normalizeH="0" dirty="0" smtClean="0">
                <a:ln>
                  <a:noFill/>
                </a:ln>
                <a:solidFill>
                  <a:srgbClr val="000000"/>
                </a:solidFill>
                <a:effectLst/>
                <a:uFill>
                  <a:solidFill>
                    <a:srgbClr val="FFFFFF"/>
                  </a:solidFill>
                </a:uFill>
                <a:latin typeface="Trebuchet MS"/>
                <a:ea typeface="Trebuchet MS"/>
                <a:cs typeface="Trebuchet MS"/>
                <a:sym typeface="Trebuchet MS"/>
              </a:rPr>
              <a:t> CMG member Karin </a:t>
            </a:r>
            <a:r>
              <a:rPr kumimoji="0" lang="en-US" sz="1000" b="1" i="0" u="none" strike="noStrike" cap="none" spc="-1" normalizeH="0" dirty="0" err="1" smtClean="0">
                <a:ln>
                  <a:noFill/>
                </a:ln>
                <a:solidFill>
                  <a:srgbClr val="000000"/>
                </a:solidFill>
                <a:effectLst/>
                <a:uFill>
                  <a:solidFill>
                    <a:srgbClr val="FFFFFF"/>
                  </a:solidFill>
                </a:uFill>
                <a:latin typeface="Trebuchet MS"/>
                <a:ea typeface="Trebuchet MS"/>
                <a:cs typeface="Trebuchet MS"/>
                <a:sym typeface="Trebuchet MS"/>
              </a:rPr>
              <a:t>Jeske</a:t>
            </a:r>
            <a:endParaRPr kumimoji="0" lang="en-US" sz="1000" b="1" i="0" u="none" strike="noStrike" cap="none" spc="-1" normalizeH="0" baseline="0" dirty="0">
              <a:ln>
                <a:noFill/>
              </a:ln>
              <a:solidFill>
                <a:srgbClr val="000000"/>
              </a:solidFill>
              <a:effectLst/>
              <a:uFill>
                <a:solidFill>
                  <a:srgbClr val="FFFFFF"/>
                </a:solidFill>
              </a:uFill>
              <a:latin typeface="Trebuchet MS"/>
              <a:ea typeface="Trebuchet MS"/>
              <a:cs typeface="Trebuchet MS"/>
              <a:sym typeface="Trebuchet MS"/>
            </a:endParaRPr>
          </a:p>
        </p:txBody>
      </p:sp>
    </p:spTree>
    <p:extLst>
      <p:ext uri="{BB962C8B-B14F-4D97-AF65-F5344CB8AC3E}">
        <p14:creationId xmlns:p14="http://schemas.microsoft.com/office/powerpoint/2010/main" val="21661357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1" i="0" u="none" strike="noStrike" cap="none" spc="-1" normalizeH="0" baseline="0">
            <a:ln>
              <a:noFill/>
            </a:ln>
            <a:solidFill>
              <a:srgbClr val="000000"/>
            </a:solidFill>
            <a:effectLst/>
            <a:uFill>
              <a:solidFill>
                <a:srgbClr val="FFFFFF"/>
              </a:solidFill>
            </a:uFill>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1" i="0" u="none" strike="noStrike" cap="none" spc="-1" normalizeH="0" baseline="0">
            <a:ln>
              <a:noFill/>
            </a:ln>
            <a:solidFill>
              <a:srgbClr val="000000"/>
            </a:solidFill>
            <a:effectLst/>
            <a:uFill>
              <a:solidFill>
                <a:srgbClr val="FFFFFF"/>
              </a:solidFill>
            </a:uFill>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514</TotalTime>
  <Words>985</Words>
  <Application>Microsoft Office PowerPoint</Application>
  <PresentationFormat>On-screen Show (16:9)</PresentationFormat>
  <Paragraphs>146</Paragraphs>
  <Slides>12</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ＭＳ Ｐゴシック</vt:lpstr>
      <vt:lpstr>Arial</vt:lpstr>
      <vt:lpstr>Bell MT</vt:lpstr>
      <vt:lpstr>EucrosiaUPC</vt:lpstr>
      <vt:lpstr>Gill Sans</vt:lpstr>
      <vt:lpstr>Gill Sans MT</vt:lpstr>
      <vt:lpstr>Helvetica</vt:lpstr>
      <vt:lpstr>Helvetica Neue</vt:lpstr>
      <vt:lpstr>Times New Roman</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Narss</dc:creator>
  <cp:lastModifiedBy>Kloos, Traci</cp:lastModifiedBy>
  <cp:revision>63</cp:revision>
  <dcterms:modified xsi:type="dcterms:W3CDTF">2017-11-11T18:05:32Z</dcterms:modified>
</cp:coreProperties>
</file>